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grandir Bold" panose="020B0604020202020204" charset="0"/>
      <p:regular r:id="rId13"/>
    </p:embeddedFont>
    <p:embeddedFont>
      <p:font typeface="Agrandir Ultra-Bold" panose="020B0604020202020204" charset="0"/>
      <p:regular r:id="rId14"/>
    </p:embeddedFont>
    <p:embeddedFont>
      <p:font typeface="Nunito Bold" panose="020B0604020202020204" charset="0"/>
      <p:regular r:id="rId15"/>
    </p:embeddedFont>
    <p:embeddedFont>
      <p:font typeface="Open Sans 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inimized">
    <p:restoredLeft sz="0" autoAdjust="0"/>
    <p:restoredTop sz="0" autoAdjust="0"/>
  </p:normalViewPr>
  <p:slideViewPr>
    <p:cSldViewPr>
      <p:cViewPr varScale="1">
        <p:scale>
          <a:sx n="13" d="100"/>
          <a:sy n="13" d="100"/>
        </p:scale>
        <p:origin x="306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4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29FF4A-40CE-4E05-815C-782C141E98B3}" type="datetimeFigureOut">
              <a:rPr lang="es-CL" smtClean="0"/>
              <a:t>30-01-2024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38A7E-AC82-4329-980D-A2DBF2A70C97}" type="slidenum">
              <a:rPr lang="es-CL" smtClean="0"/>
              <a:t>‹Nº›</a:t>
            </a:fld>
            <a:endParaRPr lang="es-CL"/>
          </a:p>
        </p:txBody>
      </p:sp>
    </p:spTree>
    <p:extLst>
      <p:ext uri="{BB962C8B-B14F-4D97-AF65-F5344CB8AC3E}">
        <p14:creationId xmlns:p14="http://schemas.microsoft.com/office/powerpoint/2010/main" val="144889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BC38A7E-AC82-4329-980D-A2DBF2A70C97}" type="slidenum">
              <a:rPr lang="es-CL" smtClean="0"/>
              <a:t>1</a:t>
            </a:fld>
            <a:endParaRPr lang="es-CL"/>
          </a:p>
        </p:txBody>
      </p:sp>
    </p:spTree>
    <p:extLst>
      <p:ext uri="{BB962C8B-B14F-4D97-AF65-F5344CB8AC3E}">
        <p14:creationId xmlns:p14="http://schemas.microsoft.com/office/powerpoint/2010/main" val="131856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sv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svg"/><Relationship Id="rId7" Type="http://schemas.openxmlformats.org/officeDocument/2006/relationships/image" Target="../media/image2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sv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265069" y="9656215"/>
            <a:ext cx="19275096" cy="953172"/>
            <a:chOff x="0" y="0"/>
            <a:chExt cx="4309823" cy="213125"/>
          </a:xfrm>
        </p:grpSpPr>
        <p:sp>
          <p:nvSpPr>
            <p:cNvPr id="3" name="Freeform 3"/>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4" name="TextBox 4"/>
            <p:cNvSpPr txBox="1"/>
            <p:nvPr/>
          </p:nvSpPr>
          <p:spPr>
            <a:xfrm>
              <a:off x="0" y="-57150"/>
              <a:ext cx="4309823" cy="2702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207982">
            <a:off x="-3909430" y="-436900"/>
            <a:ext cx="10626466" cy="10626466"/>
          </a:xfrm>
          <a:custGeom>
            <a:avLst/>
            <a:gdLst/>
            <a:ahLst/>
            <a:cxnLst/>
            <a:rect l="l" t="t" r="r" b="b"/>
            <a:pathLst>
              <a:path w="10626466" h="10626466">
                <a:moveTo>
                  <a:pt x="0" y="0"/>
                </a:moveTo>
                <a:lnTo>
                  <a:pt x="10626466" y="0"/>
                </a:lnTo>
                <a:lnTo>
                  <a:pt x="10626466" y="10626467"/>
                </a:lnTo>
                <a:lnTo>
                  <a:pt x="0" y="10626467"/>
                </a:lnTo>
                <a:lnTo>
                  <a:pt x="0" y="0"/>
                </a:lnTo>
                <a:close/>
              </a:path>
            </a:pathLst>
          </a:custGeom>
          <a:blipFill>
            <a:blip r:embed="rId3">
              <a:alphaModFix amt="6000"/>
              <a:extLst>
                <a:ext uri="{96DAC541-7B7A-43D3-8B79-37D633B846F1}">
                  <asvg:svgBlip xmlns:asvg="http://schemas.microsoft.com/office/drawing/2016/SVG/main" r:embed="rId4"/>
                </a:ext>
              </a:extLst>
            </a:blip>
            <a:stretch>
              <a:fillRect/>
            </a:stretch>
          </a:blipFill>
        </p:spPr>
      </p:sp>
      <p:sp>
        <p:nvSpPr>
          <p:cNvPr id="6" name="Freeform 6"/>
          <p:cNvSpPr/>
          <p:nvPr/>
        </p:nvSpPr>
        <p:spPr>
          <a:xfrm rot="-986867">
            <a:off x="10487267" y="164666"/>
            <a:ext cx="8508197" cy="9104101"/>
          </a:xfrm>
          <a:custGeom>
            <a:avLst/>
            <a:gdLst/>
            <a:ahLst/>
            <a:cxnLst/>
            <a:rect l="l" t="t" r="r" b="b"/>
            <a:pathLst>
              <a:path w="8508197" h="9104101">
                <a:moveTo>
                  <a:pt x="0" y="0"/>
                </a:moveTo>
                <a:lnTo>
                  <a:pt x="8508197" y="0"/>
                </a:lnTo>
                <a:lnTo>
                  <a:pt x="8508197" y="9104101"/>
                </a:lnTo>
                <a:lnTo>
                  <a:pt x="0" y="9104101"/>
                </a:lnTo>
                <a:lnTo>
                  <a:pt x="0" y="0"/>
                </a:lnTo>
                <a:close/>
              </a:path>
            </a:pathLst>
          </a:custGeom>
          <a:blipFill>
            <a:blip r:embed="rId5">
              <a:alphaModFix amt="6000"/>
              <a:extLst>
                <a:ext uri="{96DAC541-7B7A-43D3-8B79-37D633B846F1}">
                  <asvg:svgBlip xmlns:asvg="http://schemas.microsoft.com/office/drawing/2016/SVG/main" r:embed="rId6"/>
                </a:ext>
              </a:extLst>
            </a:blip>
            <a:stretch>
              <a:fillRect/>
            </a:stretch>
          </a:blipFill>
        </p:spPr>
      </p:sp>
      <p:sp>
        <p:nvSpPr>
          <p:cNvPr id="7" name="Freeform 7"/>
          <p:cNvSpPr/>
          <p:nvPr/>
        </p:nvSpPr>
        <p:spPr>
          <a:xfrm>
            <a:off x="4962775" y="6413988"/>
            <a:ext cx="8362451" cy="3679478"/>
          </a:xfrm>
          <a:custGeom>
            <a:avLst/>
            <a:gdLst/>
            <a:ahLst/>
            <a:cxnLst/>
            <a:rect l="l" t="t" r="r" b="b"/>
            <a:pathLst>
              <a:path w="8362451" h="3679478">
                <a:moveTo>
                  <a:pt x="0" y="0"/>
                </a:moveTo>
                <a:lnTo>
                  <a:pt x="8362450" y="0"/>
                </a:lnTo>
                <a:lnTo>
                  <a:pt x="8362450" y="3679478"/>
                </a:lnTo>
                <a:lnTo>
                  <a:pt x="0" y="3679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flipH="1">
            <a:off x="12811965" y="5143500"/>
            <a:ext cx="3497864" cy="4505446"/>
          </a:xfrm>
          <a:custGeom>
            <a:avLst/>
            <a:gdLst/>
            <a:ahLst/>
            <a:cxnLst/>
            <a:rect l="l" t="t" r="r" b="b"/>
            <a:pathLst>
              <a:path w="3497864" h="4505446">
                <a:moveTo>
                  <a:pt x="3497864" y="0"/>
                </a:moveTo>
                <a:lnTo>
                  <a:pt x="0" y="0"/>
                </a:lnTo>
                <a:lnTo>
                  <a:pt x="0" y="4505446"/>
                </a:lnTo>
                <a:lnTo>
                  <a:pt x="3497864" y="4505446"/>
                </a:lnTo>
                <a:lnTo>
                  <a:pt x="349786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1028700" y="847725"/>
            <a:ext cx="16230600" cy="1162054"/>
          </a:xfrm>
          <a:prstGeom prst="rect">
            <a:avLst/>
          </a:prstGeom>
        </p:spPr>
        <p:txBody>
          <a:bodyPr lIns="0" tIns="0" rIns="0" bIns="0" rtlCol="0" anchor="t">
            <a:spAutoFit/>
          </a:bodyPr>
          <a:lstStyle/>
          <a:p>
            <a:pPr marL="0" lvl="0" indent="0" algn="ctr">
              <a:lnSpc>
                <a:spcPts val="9749"/>
              </a:lnSpc>
              <a:spcBef>
                <a:spcPct val="0"/>
              </a:spcBef>
            </a:pPr>
            <a:r>
              <a:rPr lang="en-US" sz="6499">
                <a:solidFill>
                  <a:srgbClr val="5F1A1F"/>
                </a:solidFill>
                <a:latin typeface="Open Sans Bold"/>
              </a:rPr>
              <a:t>Plan: Uso del Inglés </a:t>
            </a:r>
          </a:p>
        </p:txBody>
      </p:sp>
      <p:sp>
        <p:nvSpPr>
          <p:cNvPr id="10" name="TextBox 10"/>
          <p:cNvSpPr txBox="1"/>
          <p:nvPr/>
        </p:nvSpPr>
        <p:spPr>
          <a:xfrm>
            <a:off x="3727103" y="1571629"/>
            <a:ext cx="10833795" cy="5010150"/>
          </a:xfrm>
          <a:prstGeom prst="rect">
            <a:avLst/>
          </a:prstGeom>
        </p:spPr>
        <p:txBody>
          <a:bodyPr lIns="0" tIns="0" rIns="0" bIns="0" rtlCol="0" anchor="t">
            <a:spAutoFit/>
          </a:bodyPr>
          <a:lstStyle/>
          <a:p>
            <a:pPr algn="ctr">
              <a:lnSpc>
                <a:spcPts val="18000"/>
              </a:lnSpc>
            </a:pPr>
            <a:r>
              <a:rPr lang="en-US" sz="15000">
                <a:solidFill>
                  <a:srgbClr val="000000"/>
                </a:solidFill>
                <a:latin typeface="Agrandir Ultra-Bold"/>
              </a:rPr>
              <a:t>Let’s learn </a:t>
            </a:r>
          </a:p>
          <a:p>
            <a:pPr marL="0" lvl="0" indent="0" algn="ctr">
              <a:lnSpc>
                <a:spcPts val="18000"/>
              </a:lnSpc>
              <a:spcBef>
                <a:spcPct val="0"/>
              </a:spcBef>
            </a:pPr>
            <a:r>
              <a:rPr lang="en-US" sz="15000">
                <a:solidFill>
                  <a:srgbClr val="000000"/>
                </a:solidFill>
                <a:latin typeface="Agrandir Ultra-Bold"/>
              </a:rPr>
              <a:t>English</a:t>
            </a:r>
            <a:r>
              <a:rPr lang="en-US" sz="15000">
                <a:solidFill>
                  <a:srgbClr val="D80C0C"/>
                </a:solidFill>
                <a:latin typeface="Agrandir Ultra-Bold"/>
              </a:rPr>
              <a:t> </a:t>
            </a:r>
          </a:p>
        </p:txBody>
      </p:sp>
      <p:sp>
        <p:nvSpPr>
          <p:cNvPr id="11" name="Freeform 11"/>
          <p:cNvSpPr/>
          <p:nvPr/>
        </p:nvSpPr>
        <p:spPr>
          <a:xfrm rot="-2203838">
            <a:off x="-624915" y="1609934"/>
            <a:ext cx="6884404" cy="1462936"/>
          </a:xfrm>
          <a:custGeom>
            <a:avLst/>
            <a:gdLst/>
            <a:ahLst/>
            <a:cxnLst/>
            <a:rect l="l" t="t" r="r" b="b"/>
            <a:pathLst>
              <a:path w="6884404" h="1462936">
                <a:moveTo>
                  <a:pt x="0" y="0"/>
                </a:moveTo>
                <a:lnTo>
                  <a:pt x="6884403" y="0"/>
                </a:lnTo>
                <a:lnTo>
                  <a:pt x="6884403" y="1462936"/>
                </a:lnTo>
                <a:lnTo>
                  <a:pt x="0" y="14629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477966">
            <a:off x="13951882" y="665566"/>
            <a:ext cx="4336118" cy="1707346"/>
          </a:xfrm>
          <a:custGeom>
            <a:avLst/>
            <a:gdLst/>
            <a:ahLst/>
            <a:cxnLst/>
            <a:rect l="l" t="t" r="r" b="b"/>
            <a:pathLst>
              <a:path w="4336118" h="1707346">
                <a:moveTo>
                  <a:pt x="0" y="0"/>
                </a:moveTo>
                <a:lnTo>
                  <a:pt x="4336118" y="0"/>
                </a:lnTo>
                <a:lnTo>
                  <a:pt x="4336118" y="1707347"/>
                </a:lnTo>
                <a:lnTo>
                  <a:pt x="0" y="17073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6664567" y="1898895"/>
            <a:ext cx="4342797" cy="4114800"/>
          </a:xfrm>
          <a:custGeom>
            <a:avLst/>
            <a:gdLst/>
            <a:ahLst/>
            <a:cxnLst/>
            <a:rect l="l" t="t" r="r" b="b"/>
            <a:pathLst>
              <a:path w="4342797" h="4114800">
                <a:moveTo>
                  <a:pt x="0" y="0"/>
                </a:moveTo>
                <a:lnTo>
                  <a:pt x="4342796" y="0"/>
                </a:lnTo>
                <a:lnTo>
                  <a:pt x="4342796" y="4114800"/>
                </a:lnTo>
                <a:lnTo>
                  <a:pt x="0" y="4114800"/>
                </a:lnTo>
                <a:lnTo>
                  <a:pt x="0" y="0"/>
                </a:lnTo>
                <a:close/>
              </a:path>
            </a:pathLst>
          </a:custGeom>
          <a:blipFill>
            <a:blip r:embed="rId15">
              <a:alphaModFix amt="36000"/>
              <a:extLst>
                <a:ext uri="{96DAC541-7B7A-43D3-8B79-37D633B846F1}">
                  <asvg:svgBlip xmlns:asvg="http://schemas.microsoft.com/office/drawing/2016/SVG/main" r:embed="rId16"/>
                </a:ext>
              </a:extLst>
            </a:blip>
            <a:stretch>
              <a:fillRect/>
            </a:stretch>
          </a:blipFill>
        </p:spPr>
      </p:sp>
      <p:sp>
        <p:nvSpPr>
          <p:cNvPr id="14" name="Freeform 14"/>
          <p:cNvSpPr/>
          <p:nvPr/>
        </p:nvSpPr>
        <p:spPr>
          <a:xfrm>
            <a:off x="123444" y="5541415"/>
            <a:ext cx="905256" cy="4114800"/>
          </a:xfrm>
          <a:custGeom>
            <a:avLst/>
            <a:gdLst/>
            <a:ahLst/>
            <a:cxnLst/>
            <a:rect l="l" t="t" r="r" b="b"/>
            <a:pathLst>
              <a:path w="905256" h="4114800">
                <a:moveTo>
                  <a:pt x="0" y="0"/>
                </a:moveTo>
                <a:lnTo>
                  <a:pt x="905256" y="0"/>
                </a:lnTo>
                <a:lnTo>
                  <a:pt x="905256"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2040035" y="5541415"/>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16644652" y="5541415"/>
            <a:ext cx="1229297" cy="4114800"/>
          </a:xfrm>
          <a:custGeom>
            <a:avLst/>
            <a:gdLst/>
            <a:ahLst/>
            <a:cxnLst/>
            <a:rect l="l" t="t" r="r" b="b"/>
            <a:pathLst>
              <a:path w="1229297" h="4114800">
                <a:moveTo>
                  <a:pt x="0" y="0"/>
                </a:moveTo>
                <a:lnTo>
                  <a:pt x="1229296" y="0"/>
                </a:lnTo>
                <a:lnTo>
                  <a:pt x="1229296"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a:off x="123444" y="294793"/>
            <a:ext cx="3068204" cy="1467814"/>
          </a:xfrm>
          <a:custGeom>
            <a:avLst/>
            <a:gdLst/>
            <a:ahLst/>
            <a:cxnLst/>
            <a:rect l="l" t="t" r="r" b="b"/>
            <a:pathLst>
              <a:path w="3068204" h="1467814">
                <a:moveTo>
                  <a:pt x="0" y="0"/>
                </a:moveTo>
                <a:lnTo>
                  <a:pt x="3068204" y="0"/>
                </a:lnTo>
                <a:lnTo>
                  <a:pt x="3068204" y="1467814"/>
                </a:lnTo>
                <a:lnTo>
                  <a:pt x="0" y="1467814"/>
                </a:lnTo>
                <a:lnTo>
                  <a:pt x="0" y="0"/>
                </a:lnTo>
                <a:close/>
              </a:path>
            </a:pathLst>
          </a:custGeom>
          <a:blipFill>
            <a:blip r:embed="rId23"/>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0" y="2722861"/>
            <a:ext cx="9796160" cy="5672646"/>
            <a:chOff x="0" y="0"/>
            <a:chExt cx="2580059" cy="1494030"/>
          </a:xfrm>
        </p:grpSpPr>
        <p:sp>
          <p:nvSpPr>
            <p:cNvPr id="3" name="Freeform 3"/>
            <p:cNvSpPr/>
            <p:nvPr/>
          </p:nvSpPr>
          <p:spPr>
            <a:xfrm>
              <a:off x="0" y="0"/>
              <a:ext cx="2580059" cy="1494030"/>
            </a:xfrm>
            <a:custGeom>
              <a:avLst/>
              <a:gdLst/>
              <a:ahLst/>
              <a:cxnLst/>
              <a:rect l="l" t="t" r="r" b="b"/>
              <a:pathLst>
                <a:path w="2580059" h="1494030">
                  <a:moveTo>
                    <a:pt x="40305" y="0"/>
                  </a:moveTo>
                  <a:lnTo>
                    <a:pt x="2539753" y="0"/>
                  </a:lnTo>
                  <a:cubicBezTo>
                    <a:pt x="2550443" y="0"/>
                    <a:pt x="2560695" y="4246"/>
                    <a:pt x="2568254" y="11805"/>
                  </a:cubicBezTo>
                  <a:cubicBezTo>
                    <a:pt x="2575812" y="19364"/>
                    <a:pt x="2580059" y="29616"/>
                    <a:pt x="2580059" y="40305"/>
                  </a:cubicBezTo>
                  <a:lnTo>
                    <a:pt x="2580059" y="1453725"/>
                  </a:lnTo>
                  <a:cubicBezTo>
                    <a:pt x="2580059" y="1464414"/>
                    <a:pt x="2575812" y="1474666"/>
                    <a:pt x="2568254" y="1482225"/>
                  </a:cubicBezTo>
                  <a:cubicBezTo>
                    <a:pt x="2560695" y="1489784"/>
                    <a:pt x="2550443" y="1494030"/>
                    <a:pt x="2539753" y="1494030"/>
                  </a:cubicBezTo>
                  <a:lnTo>
                    <a:pt x="40305" y="1494030"/>
                  </a:lnTo>
                  <a:cubicBezTo>
                    <a:pt x="29616" y="1494030"/>
                    <a:pt x="19364" y="1489784"/>
                    <a:pt x="11805" y="1482225"/>
                  </a:cubicBezTo>
                  <a:cubicBezTo>
                    <a:pt x="4246" y="1474666"/>
                    <a:pt x="0" y="1464414"/>
                    <a:pt x="0" y="1453725"/>
                  </a:cubicBezTo>
                  <a:lnTo>
                    <a:pt x="0" y="40305"/>
                  </a:lnTo>
                  <a:cubicBezTo>
                    <a:pt x="0" y="29616"/>
                    <a:pt x="4246" y="19364"/>
                    <a:pt x="11805" y="11805"/>
                  </a:cubicBezTo>
                  <a:cubicBezTo>
                    <a:pt x="19364" y="4246"/>
                    <a:pt x="29616" y="0"/>
                    <a:pt x="40305" y="0"/>
                  </a:cubicBezTo>
                  <a:close/>
                </a:path>
              </a:pathLst>
            </a:custGeom>
            <a:solidFill>
              <a:srgbClr val="FFFFFF"/>
            </a:solidFill>
          </p:spPr>
        </p:sp>
        <p:sp>
          <p:nvSpPr>
            <p:cNvPr id="4" name="TextBox 4"/>
            <p:cNvSpPr txBox="1"/>
            <p:nvPr/>
          </p:nvSpPr>
          <p:spPr>
            <a:xfrm>
              <a:off x="0" y="-38100"/>
              <a:ext cx="2580059" cy="153213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225198" y="0"/>
            <a:ext cx="3350007" cy="3345819"/>
          </a:xfrm>
          <a:custGeom>
            <a:avLst/>
            <a:gdLst/>
            <a:ahLst/>
            <a:cxnLst/>
            <a:rect l="l" t="t" r="r" b="b"/>
            <a:pathLst>
              <a:path w="3350007" h="3345819">
                <a:moveTo>
                  <a:pt x="0" y="0"/>
                </a:moveTo>
                <a:lnTo>
                  <a:pt x="3350007" y="0"/>
                </a:lnTo>
                <a:lnTo>
                  <a:pt x="3350007" y="3345819"/>
                </a:lnTo>
                <a:lnTo>
                  <a:pt x="0" y="33458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225198" y="3650619"/>
            <a:ext cx="3864598" cy="3434661"/>
          </a:xfrm>
          <a:custGeom>
            <a:avLst/>
            <a:gdLst/>
            <a:ahLst/>
            <a:cxnLst/>
            <a:rect l="l" t="t" r="r" b="b"/>
            <a:pathLst>
              <a:path w="3864598" h="3434661">
                <a:moveTo>
                  <a:pt x="0" y="0"/>
                </a:moveTo>
                <a:lnTo>
                  <a:pt x="3864598" y="0"/>
                </a:lnTo>
                <a:lnTo>
                  <a:pt x="3864598" y="3434662"/>
                </a:lnTo>
                <a:lnTo>
                  <a:pt x="0" y="3434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4225198" y="7390081"/>
            <a:ext cx="2847634" cy="28476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744196" y="529121"/>
            <a:ext cx="5186264" cy="1571625"/>
          </a:xfrm>
          <a:prstGeom prst="rect">
            <a:avLst/>
          </a:prstGeom>
        </p:spPr>
        <p:txBody>
          <a:bodyPr lIns="0" tIns="0" rIns="0" bIns="0" rtlCol="0" anchor="t">
            <a:spAutoFit/>
          </a:bodyPr>
          <a:lstStyle/>
          <a:p>
            <a:pPr marL="0" lvl="0" indent="0" algn="ctr">
              <a:lnSpc>
                <a:spcPts val="10441"/>
              </a:lnSpc>
              <a:spcBef>
                <a:spcPct val="0"/>
              </a:spcBef>
            </a:pPr>
            <a:r>
              <a:rPr lang="en-US" sz="8701">
                <a:solidFill>
                  <a:srgbClr val="000000"/>
                </a:solidFill>
                <a:latin typeface="Agrandir Bold"/>
              </a:rPr>
              <a:t>Acciones </a:t>
            </a:r>
          </a:p>
        </p:txBody>
      </p:sp>
      <p:sp>
        <p:nvSpPr>
          <p:cNvPr id="11" name="TextBox 11"/>
          <p:cNvSpPr txBox="1"/>
          <p:nvPr/>
        </p:nvSpPr>
        <p:spPr>
          <a:xfrm>
            <a:off x="179461" y="2837347"/>
            <a:ext cx="9435174" cy="5921414"/>
          </a:xfrm>
          <a:prstGeom prst="rect">
            <a:avLst/>
          </a:prstGeom>
        </p:spPr>
        <p:txBody>
          <a:bodyPr lIns="0" tIns="0" rIns="0" bIns="0" rtlCol="0" anchor="t">
            <a:spAutoFit/>
          </a:bodyPr>
          <a:lstStyle/>
          <a:p>
            <a:pPr>
              <a:lnSpc>
                <a:spcPts val="4023"/>
              </a:lnSpc>
            </a:pPr>
            <a:r>
              <a:rPr lang="en-US" sz="2682">
                <a:solidFill>
                  <a:srgbClr val="C01E25"/>
                </a:solidFill>
                <a:latin typeface="Open Sans Bold"/>
              </a:rPr>
              <a:t>Actividades extraprogramáticas </a:t>
            </a:r>
          </a:p>
          <a:p>
            <a:pPr>
              <a:lnSpc>
                <a:spcPts val="4023"/>
              </a:lnSpc>
            </a:pPr>
            <a:r>
              <a:rPr lang="en-US" sz="2682">
                <a:solidFill>
                  <a:srgbClr val="C01E25"/>
                </a:solidFill>
                <a:latin typeface="Open Sans Bold"/>
              </a:rPr>
              <a:t>-</a:t>
            </a:r>
            <a:r>
              <a:rPr lang="en-US" sz="2682">
                <a:solidFill>
                  <a:srgbClr val="5F1A1F"/>
                </a:solidFill>
                <a:latin typeface="Open Sans Bold"/>
              </a:rPr>
              <a:t>El establecimiento realizará una vez al año una actividad donde el foco principal sea el idioma extranjero inglés. Dicha actividad debe incorporar la participación de todos los cursos, docentes y apoderados. </a:t>
            </a:r>
          </a:p>
          <a:p>
            <a:pPr>
              <a:lnSpc>
                <a:spcPts val="4023"/>
              </a:lnSpc>
            </a:pPr>
            <a:r>
              <a:rPr lang="en-US" sz="2682">
                <a:solidFill>
                  <a:srgbClr val="5F1A1F"/>
                </a:solidFill>
                <a:latin typeface="Open Sans Bold"/>
              </a:rPr>
              <a:t>Ejemplos de actividades: </a:t>
            </a:r>
          </a:p>
          <a:p>
            <a:pPr>
              <a:lnSpc>
                <a:spcPts val="4023"/>
              </a:lnSpc>
            </a:pPr>
            <a:r>
              <a:rPr lang="en-US" sz="2682">
                <a:solidFill>
                  <a:srgbClr val="5F1A1F"/>
                </a:solidFill>
                <a:latin typeface="Open Sans Bold"/>
              </a:rPr>
              <a:t>-Spelling bee (Concurso de deletreo). </a:t>
            </a:r>
          </a:p>
          <a:p>
            <a:pPr>
              <a:lnSpc>
                <a:spcPts val="4023"/>
              </a:lnSpc>
            </a:pPr>
            <a:r>
              <a:rPr lang="en-US" sz="2682">
                <a:solidFill>
                  <a:srgbClr val="5F1A1F"/>
                </a:solidFill>
                <a:latin typeface="Open Sans Bold"/>
              </a:rPr>
              <a:t>-International fair (Feria internacional). </a:t>
            </a:r>
          </a:p>
          <a:p>
            <a:pPr>
              <a:lnSpc>
                <a:spcPts val="4023"/>
              </a:lnSpc>
            </a:pPr>
            <a:r>
              <a:rPr lang="en-US" sz="2682">
                <a:solidFill>
                  <a:srgbClr val="5F1A1F"/>
                </a:solidFill>
                <a:latin typeface="Open Sans Bold"/>
              </a:rPr>
              <a:t>-English festival (Festival de inglés). </a:t>
            </a:r>
          </a:p>
          <a:p>
            <a:pPr>
              <a:lnSpc>
                <a:spcPts val="4023"/>
              </a:lnSpc>
            </a:pPr>
            <a:endParaRPr lang="en-US" sz="2682">
              <a:solidFill>
                <a:srgbClr val="5F1A1F"/>
              </a:solidFill>
              <a:latin typeface="Open Sans Bold"/>
            </a:endParaRPr>
          </a:p>
          <a:p>
            <a:pPr marL="0" lvl="0" indent="0">
              <a:lnSpc>
                <a:spcPts val="2973"/>
              </a:lnSpc>
              <a:spcBef>
                <a:spcPct val="0"/>
              </a:spcBef>
            </a:pPr>
            <a:endParaRPr lang="en-US" sz="2682">
              <a:solidFill>
                <a:srgbClr val="5F1A1F"/>
              </a:solidFill>
              <a:latin typeface="Open Sans Bold"/>
            </a:endParaRPr>
          </a:p>
        </p:txBody>
      </p:sp>
      <p:sp>
        <p:nvSpPr>
          <p:cNvPr id="12" name="TextBox 12"/>
          <p:cNvSpPr txBox="1"/>
          <p:nvPr/>
        </p:nvSpPr>
        <p:spPr>
          <a:xfrm>
            <a:off x="11926360" y="1324459"/>
            <a:ext cx="1501973" cy="714375"/>
          </a:xfrm>
          <a:prstGeom prst="rect">
            <a:avLst/>
          </a:prstGeom>
        </p:spPr>
        <p:txBody>
          <a:bodyPr lIns="0" tIns="0" rIns="0" bIns="0" rtlCol="0" anchor="t">
            <a:spAutoFit/>
          </a:bodyPr>
          <a:lstStyle/>
          <a:p>
            <a:pPr marL="0" lvl="0" indent="0" algn="ctr">
              <a:lnSpc>
                <a:spcPts val="4799"/>
              </a:lnSpc>
              <a:spcBef>
                <a:spcPct val="0"/>
              </a:spcBef>
            </a:pPr>
            <a:r>
              <a:rPr lang="en-US" sz="3999">
                <a:solidFill>
                  <a:srgbClr val="000000"/>
                </a:solidFill>
                <a:latin typeface="Agrandir Bold"/>
              </a:rPr>
              <a:t>Fecha</a:t>
            </a:r>
          </a:p>
        </p:txBody>
      </p:sp>
      <p:sp>
        <p:nvSpPr>
          <p:cNvPr id="13" name="TextBox 13"/>
          <p:cNvSpPr txBox="1"/>
          <p:nvPr/>
        </p:nvSpPr>
        <p:spPr>
          <a:xfrm>
            <a:off x="10424260" y="4429125"/>
            <a:ext cx="3475534"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Responsables</a:t>
            </a:r>
          </a:p>
        </p:txBody>
      </p:sp>
      <p:sp>
        <p:nvSpPr>
          <p:cNvPr id="14" name="TextBox 14"/>
          <p:cNvSpPr txBox="1"/>
          <p:nvPr/>
        </p:nvSpPr>
        <p:spPr>
          <a:xfrm>
            <a:off x="11926360" y="8543925"/>
            <a:ext cx="1816795"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Cursos</a:t>
            </a:r>
          </a:p>
        </p:txBody>
      </p:sp>
      <p:sp>
        <p:nvSpPr>
          <p:cNvPr id="15" name="TextBox 15"/>
          <p:cNvSpPr txBox="1"/>
          <p:nvPr/>
        </p:nvSpPr>
        <p:spPr>
          <a:xfrm>
            <a:off x="14225198" y="1065677"/>
            <a:ext cx="3173038" cy="1657183"/>
          </a:xfrm>
          <a:prstGeom prst="rect">
            <a:avLst/>
          </a:prstGeom>
        </p:spPr>
        <p:txBody>
          <a:bodyPr lIns="0" tIns="0" rIns="0" bIns="0" rtlCol="0" anchor="t">
            <a:spAutoFit/>
          </a:bodyPr>
          <a:lstStyle/>
          <a:p>
            <a:pPr algn="ctr">
              <a:lnSpc>
                <a:spcPts val="4406"/>
              </a:lnSpc>
            </a:pPr>
            <a:r>
              <a:rPr lang="en-US" sz="3147">
                <a:solidFill>
                  <a:srgbClr val="000000"/>
                </a:solidFill>
                <a:latin typeface="Nunito Bold"/>
              </a:rPr>
              <a:t> Una vez al año. </a:t>
            </a:r>
          </a:p>
          <a:p>
            <a:pPr algn="ctr">
              <a:lnSpc>
                <a:spcPts val="4406"/>
              </a:lnSpc>
            </a:pPr>
            <a:r>
              <a:rPr lang="en-US" sz="3147">
                <a:solidFill>
                  <a:srgbClr val="000000"/>
                </a:solidFill>
                <a:latin typeface="Nunito Bold"/>
              </a:rPr>
              <a:t>(mes por </a:t>
            </a:r>
          </a:p>
          <a:p>
            <a:pPr algn="ctr">
              <a:lnSpc>
                <a:spcPts val="4406"/>
              </a:lnSpc>
              <a:spcBef>
                <a:spcPct val="0"/>
              </a:spcBef>
            </a:pPr>
            <a:r>
              <a:rPr lang="en-US" sz="3147">
                <a:solidFill>
                  <a:srgbClr val="000000"/>
                </a:solidFill>
                <a:latin typeface="Nunito Bold"/>
              </a:rPr>
              <a:t>definir)</a:t>
            </a:r>
          </a:p>
        </p:txBody>
      </p:sp>
      <p:sp>
        <p:nvSpPr>
          <p:cNvPr id="16" name="TextBox 16"/>
          <p:cNvSpPr txBox="1"/>
          <p:nvPr/>
        </p:nvSpPr>
        <p:spPr>
          <a:xfrm>
            <a:off x="14709419" y="4009987"/>
            <a:ext cx="2892411" cy="1600277"/>
          </a:xfrm>
          <a:prstGeom prst="rect">
            <a:avLst/>
          </a:prstGeom>
        </p:spPr>
        <p:txBody>
          <a:bodyPr lIns="0" tIns="0" rIns="0" bIns="0" rtlCol="0" anchor="t">
            <a:spAutoFit/>
          </a:bodyPr>
          <a:lstStyle/>
          <a:p>
            <a:pPr algn="ctr">
              <a:lnSpc>
                <a:spcPts val="4275"/>
              </a:lnSpc>
              <a:spcBef>
                <a:spcPct val="0"/>
              </a:spcBef>
            </a:pPr>
            <a:r>
              <a:rPr lang="en-US" sz="3053">
                <a:solidFill>
                  <a:srgbClr val="000000"/>
                </a:solidFill>
                <a:latin typeface="Nunito Bold"/>
              </a:rPr>
              <a:t>Toda la comunnidad educativa </a:t>
            </a:r>
          </a:p>
        </p:txBody>
      </p:sp>
      <p:sp>
        <p:nvSpPr>
          <p:cNvPr id="17" name="TextBox 17"/>
          <p:cNvSpPr txBox="1"/>
          <p:nvPr/>
        </p:nvSpPr>
        <p:spPr>
          <a:xfrm>
            <a:off x="14342208" y="7894906"/>
            <a:ext cx="273062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Pre- kínder a Octavo Básico.</a:t>
            </a:r>
          </a:p>
        </p:txBody>
      </p:sp>
      <p:sp>
        <p:nvSpPr>
          <p:cNvPr id="18" name="Freeform 18"/>
          <p:cNvSpPr/>
          <p:nvPr/>
        </p:nvSpPr>
        <p:spPr>
          <a:xfrm>
            <a:off x="3646431" y="8378409"/>
            <a:ext cx="3988174" cy="1759782"/>
          </a:xfrm>
          <a:custGeom>
            <a:avLst/>
            <a:gdLst/>
            <a:ahLst/>
            <a:cxnLst/>
            <a:rect l="l" t="t" r="r" b="b"/>
            <a:pathLst>
              <a:path w="3988174" h="1759782">
                <a:moveTo>
                  <a:pt x="0" y="0"/>
                </a:moveTo>
                <a:lnTo>
                  <a:pt x="3988174" y="0"/>
                </a:lnTo>
                <a:lnTo>
                  <a:pt x="3988174" y="1759782"/>
                </a:lnTo>
                <a:lnTo>
                  <a:pt x="0" y="1759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sp>
        <p:nvSpPr>
          <p:cNvPr id="2" name="TextBox 2"/>
          <p:cNvSpPr txBox="1"/>
          <p:nvPr/>
        </p:nvSpPr>
        <p:spPr>
          <a:xfrm>
            <a:off x="1028700" y="1400175"/>
            <a:ext cx="16230600" cy="8843012"/>
          </a:xfrm>
          <a:prstGeom prst="rect">
            <a:avLst/>
          </a:prstGeom>
        </p:spPr>
        <p:txBody>
          <a:bodyPr lIns="0" tIns="0" rIns="0" bIns="0" rtlCol="0" anchor="t">
            <a:spAutoFit/>
          </a:bodyPr>
          <a:lstStyle/>
          <a:p>
            <a:pPr algn="ctr">
              <a:lnSpc>
                <a:spcPts val="5699"/>
              </a:lnSpc>
            </a:pPr>
            <a:r>
              <a:rPr lang="en-US" sz="3799">
                <a:solidFill>
                  <a:srgbClr val="5F1A1F"/>
                </a:solidFill>
                <a:latin typeface="Open Sans Bold"/>
              </a:rPr>
              <a:t>Fomentar el sello bilingüe en los establecimientos educacionales resulta bastante interesante hoy en día ya que de esta manera se logra potenciar y evidenciar un gran avance en cuanto al manejo de las cuatros habilidades del idioma Inglés. </a:t>
            </a:r>
          </a:p>
          <a:p>
            <a:pPr algn="ctr">
              <a:lnSpc>
                <a:spcPts val="9749"/>
              </a:lnSpc>
            </a:pPr>
            <a:endParaRPr lang="en-US" sz="3799">
              <a:solidFill>
                <a:srgbClr val="5F1A1F"/>
              </a:solidFill>
              <a:latin typeface="Open Sans Bold"/>
            </a:endParaRPr>
          </a:p>
          <a:p>
            <a:pPr algn="ctr">
              <a:lnSpc>
                <a:spcPts val="5700"/>
              </a:lnSpc>
            </a:pPr>
            <a:r>
              <a:rPr lang="en-US" sz="3800">
                <a:solidFill>
                  <a:srgbClr val="5F1A1F"/>
                </a:solidFill>
                <a:latin typeface="Open Sans Bold"/>
              </a:rPr>
              <a:t>Por esta razón, el colegio Angostura de San Fernando implementa el PLAN DE USO DEL IDIOMA EXTRANJERO  para que toda la comunidad educativa pueda adquirir los beneficios que este plan otorga y de esta manera mejorar diversos aspectos educativos de la asignatura inglés. </a:t>
            </a:r>
          </a:p>
          <a:p>
            <a:pPr marL="0" lvl="0" indent="0" algn="ctr">
              <a:lnSpc>
                <a:spcPts val="9749"/>
              </a:lnSpc>
              <a:spcBef>
                <a:spcPct val="0"/>
              </a:spcBef>
            </a:pPr>
            <a:endParaRPr lang="en-US" sz="3800">
              <a:solidFill>
                <a:srgbClr val="5F1A1F"/>
              </a:solidFill>
              <a:latin typeface="Open Sans Bold"/>
            </a:endParaRPr>
          </a:p>
        </p:txBody>
      </p:sp>
      <p:sp>
        <p:nvSpPr>
          <p:cNvPr id="3" name="Freeform 3"/>
          <p:cNvSpPr/>
          <p:nvPr/>
        </p:nvSpPr>
        <p:spPr>
          <a:xfrm>
            <a:off x="5499362" y="1504950"/>
            <a:ext cx="7599894" cy="7200900"/>
          </a:xfrm>
          <a:custGeom>
            <a:avLst/>
            <a:gdLst/>
            <a:ahLst/>
            <a:cxnLst/>
            <a:rect l="l" t="t" r="r" b="b"/>
            <a:pathLst>
              <a:path w="7599894" h="7200900">
                <a:moveTo>
                  <a:pt x="0" y="0"/>
                </a:moveTo>
                <a:lnTo>
                  <a:pt x="7599894" y="0"/>
                </a:lnTo>
                <a:lnTo>
                  <a:pt x="7599894" y="7200900"/>
                </a:lnTo>
                <a:lnTo>
                  <a:pt x="0" y="720090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3482394" y="6172200"/>
            <a:ext cx="4805606" cy="411480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4">
              <a:alphaModFix amt="27000"/>
              <a:extLst>
                <a:ext uri="{96DAC541-7B7A-43D3-8B79-37D633B846F1}">
                  <asvg:svgBlip xmlns:asvg="http://schemas.microsoft.com/office/drawing/2016/SVG/main" r:embed="rId5"/>
                </a:ext>
              </a:extLst>
            </a:blip>
            <a:stretch>
              <a:fillRect/>
            </a:stretch>
          </a:blipFill>
        </p:spPr>
      </p:sp>
      <p:sp>
        <p:nvSpPr>
          <p:cNvPr id="5" name="Freeform 5"/>
          <p:cNvSpPr/>
          <p:nvPr/>
        </p:nvSpPr>
        <p:spPr>
          <a:xfrm>
            <a:off x="0" y="0"/>
            <a:ext cx="3673394" cy="4114800"/>
          </a:xfrm>
          <a:custGeom>
            <a:avLst/>
            <a:gdLst/>
            <a:ahLst/>
            <a:cxnLst/>
            <a:rect l="l" t="t" r="r" b="b"/>
            <a:pathLst>
              <a:path w="3673394" h="4114800">
                <a:moveTo>
                  <a:pt x="0" y="0"/>
                </a:moveTo>
                <a:lnTo>
                  <a:pt x="3673394" y="0"/>
                </a:lnTo>
                <a:lnTo>
                  <a:pt x="3673394" y="4114800"/>
                </a:lnTo>
                <a:lnTo>
                  <a:pt x="0" y="4114800"/>
                </a:lnTo>
                <a:lnTo>
                  <a:pt x="0" y="0"/>
                </a:lnTo>
                <a:close/>
              </a:path>
            </a:pathLst>
          </a:custGeom>
          <a:blipFill>
            <a:blip r:embed="rId6">
              <a:alphaModFix amt="27000"/>
              <a:extLst>
                <a:ext uri="{96DAC541-7B7A-43D3-8B79-37D633B846F1}">
                  <asvg:svgBlip xmlns:asvg="http://schemas.microsoft.com/office/drawing/2016/SVG/main" r:embed="rId7"/>
                </a:ext>
              </a:extLst>
            </a:blip>
            <a:stretch>
              <a:fillRect/>
            </a:stretch>
          </a:blipFill>
        </p:spPr>
      </p:sp>
      <p:sp>
        <p:nvSpPr>
          <p:cNvPr id="6" name="Freeform 6"/>
          <p:cNvSpPr/>
          <p:nvPr/>
        </p:nvSpPr>
        <p:spPr>
          <a:xfrm>
            <a:off x="743705" y="8373088"/>
            <a:ext cx="4374657" cy="1913912"/>
          </a:xfrm>
          <a:custGeom>
            <a:avLst/>
            <a:gdLst/>
            <a:ahLst/>
            <a:cxnLst/>
            <a:rect l="l" t="t" r="r" b="b"/>
            <a:pathLst>
              <a:path w="4374657" h="1913912">
                <a:moveTo>
                  <a:pt x="0" y="0"/>
                </a:moveTo>
                <a:lnTo>
                  <a:pt x="4374657" y="0"/>
                </a:lnTo>
                <a:lnTo>
                  <a:pt x="4374657" y="1913912"/>
                </a:lnTo>
                <a:lnTo>
                  <a:pt x="0" y="1913912"/>
                </a:lnTo>
                <a:lnTo>
                  <a:pt x="0" y="0"/>
                </a:lnTo>
                <a:close/>
              </a:path>
            </a:pathLst>
          </a:custGeom>
          <a:blipFill>
            <a:blip r:embed="rId8">
              <a:alphaModFix amt="43999"/>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5188744" y="-276225"/>
            <a:ext cx="7910512" cy="1781175"/>
          </a:xfrm>
          <a:prstGeom prst="rect">
            <a:avLst/>
          </a:prstGeom>
        </p:spPr>
        <p:txBody>
          <a:bodyPr lIns="0" tIns="0" rIns="0" bIns="0" rtlCol="0" anchor="t">
            <a:spAutoFit/>
          </a:bodyPr>
          <a:lstStyle/>
          <a:p>
            <a:pPr marL="0" lvl="0" indent="0" algn="ctr">
              <a:lnSpc>
                <a:spcPts val="11881"/>
              </a:lnSpc>
              <a:spcBef>
                <a:spcPct val="0"/>
              </a:spcBef>
            </a:pPr>
            <a:r>
              <a:rPr lang="en-US" sz="9901">
                <a:solidFill>
                  <a:srgbClr val="000000"/>
                </a:solidFill>
                <a:latin typeface="Agrandir Bold"/>
              </a:rPr>
              <a:t>Introducción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sp>
        <p:nvSpPr>
          <p:cNvPr id="2" name="TextBox 2"/>
          <p:cNvSpPr txBox="1"/>
          <p:nvPr/>
        </p:nvSpPr>
        <p:spPr>
          <a:xfrm>
            <a:off x="1028700" y="3471034"/>
            <a:ext cx="16230600" cy="5423537"/>
          </a:xfrm>
          <a:prstGeom prst="rect">
            <a:avLst/>
          </a:prstGeom>
        </p:spPr>
        <p:txBody>
          <a:bodyPr lIns="0" tIns="0" rIns="0" bIns="0" rtlCol="0" anchor="t">
            <a:spAutoFit/>
          </a:bodyPr>
          <a:lstStyle/>
          <a:p>
            <a:pPr algn="ctr">
              <a:lnSpc>
                <a:spcPts val="5699"/>
              </a:lnSpc>
            </a:pPr>
            <a:r>
              <a:rPr lang="en-US" sz="3799">
                <a:solidFill>
                  <a:srgbClr val="5F1A1F"/>
                </a:solidFill>
                <a:latin typeface="Open Sans Bold"/>
              </a:rPr>
              <a:t>El plan del uso frecuente del idioma extranjero es considerado como una herramienta para potenciar la adquisición de vocabulario en los estudiantes para que de esta manera vayan desarrollando la confianza que les facilitará el desarrollo de las habilidades productivas y receptivas del idioma extranjero (Writing, speaking, Reading y listening). </a:t>
            </a:r>
          </a:p>
          <a:p>
            <a:pPr marL="0" lvl="0" indent="0" algn="ctr">
              <a:lnSpc>
                <a:spcPts val="9749"/>
              </a:lnSpc>
              <a:spcBef>
                <a:spcPct val="0"/>
              </a:spcBef>
            </a:pPr>
            <a:endParaRPr lang="en-US" sz="3799">
              <a:solidFill>
                <a:srgbClr val="5F1A1F"/>
              </a:solidFill>
              <a:latin typeface="Open Sans Bold"/>
            </a:endParaRPr>
          </a:p>
        </p:txBody>
      </p:sp>
      <p:sp>
        <p:nvSpPr>
          <p:cNvPr id="3" name="Freeform 3"/>
          <p:cNvSpPr/>
          <p:nvPr/>
        </p:nvSpPr>
        <p:spPr>
          <a:xfrm rot="-2382611">
            <a:off x="-545845" y="1222546"/>
            <a:ext cx="5257684" cy="1117258"/>
          </a:xfrm>
          <a:custGeom>
            <a:avLst/>
            <a:gdLst/>
            <a:ahLst/>
            <a:cxnLst/>
            <a:rect l="l" t="t" r="r" b="b"/>
            <a:pathLst>
              <a:path w="5257684" h="1117258">
                <a:moveTo>
                  <a:pt x="0" y="0"/>
                </a:moveTo>
                <a:lnTo>
                  <a:pt x="5257684" y="0"/>
                </a:lnTo>
                <a:lnTo>
                  <a:pt x="5257684" y="1117258"/>
                </a:lnTo>
                <a:lnTo>
                  <a:pt x="0" y="1117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422054" y="1243014"/>
            <a:ext cx="11443891" cy="1781175"/>
          </a:xfrm>
          <a:prstGeom prst="rect">
            <a:avLst/>
          </a:prstGeom>
        </p:spPr>
        <p:txBody>
          <a:bodyPr lIns="0" tIns="0" rIns="0" bIns="0" rtlCol="0" anchor="t">
            <a:spAutoFit/>
          </a:bodyPr>
          <a:lstStyle/>
          <a:p>
            <a:pPr marL="0" lvl="0" indent="0" algn="ctr">
              <a:lnSpc>
                <a:spcPts val="11881"/>
              </a:lnSpc>
              <a:spcBef>
                <a:spcPct val="0"/>
              </a:spcBef>
            </a:pPr>
            <a:r>
              <a:rPr lang="en-US" sz="9901">
                <a:solidFill>
                  <a:srgbClr val="000000"/>
                </a:solidFill>
                <a:latin typeface="Agrandir Bold"/>
              </a:rPr>
              <a:t>Definición del plan </a:t>
            </a:r>
          </a:p>
        </p:txBody>
      </p:sp>
      <p:sp>
        <p:nvSpPr>
          <p:cNvPr id="5" name="Freeform 5"/>
          <p:cNvSpPr/>
          <p:nvPr/>
        </p:nvSpPr>
        <p:spPr>
          <a:xfrm rot="1477966">
            <a:off x="13951882" y="665566"/>
            <a:ext cx="4336118" cy="1707346"/>
          </a:xfrm>
          <a:custGeom>
            <a:avLst/>
            <a:gdLst/>
            <a:ahLst/>
            <a:cxnLst/>
            <a:rect l="l" t="t" r="r" b="b"/>
            <a:pathLst>
              <a:path w="4336118" h="1707346">
                <a:moveTo>
                  <a:pt x="0" y="0"/>
                </a:moveTo>
                <a:lnTo>
                  <a:pt x="4336118" y="0"/>
                </a:lnTo>
                <a:lnTo>
                  <a:pt x="4336118" y="1707347"/>
                </a:lnTo>
                <a:lnTo>
                  <a:pt x="0" y="1707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495625" y="7174877"/>
            <a:ext cx="4570181" cy="2839225"/>
          </a:xfrm>
          <a:custGeom>
            <a:avLst/>
            <a:gdLst/>
            <a:ahLst/>
            <a:cxnLst/>
            <a:rect l="l" t="t" r="r" b="b"/>
            <a:pathLst>
              <a:path w="4570181" h="2839225">
                <a:moveTo>
                  <a:pt x="0" y="0"/>
                </a:moveTo>
                <a:lnTo>
                  <a:pt x="4570182" y="0"/>
                </a:lnTo>
                <a:lnTo>
                  <a:pt x="4570182" y="2839225"/>
                </a:lnTo>
                <a:lnTo>
                  <a:pt x="0" y="28392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4865946" y="6887776"/>
            <a:ext cx="3176729" cy="3399224"/>
          </a:xfrm>
          <a:custGeom>
            <a:avLst/>
            <a:gdLst/>
            <a:ahLst/>
            <a:cxnLst/>
            <a:rect l="l" t="t" r="r" b="b"/>
            <a:pathLst>
              <a:path w="3176729" h="3399224">
                <a:moveTo>
                  <a:pt x="0" y="0"/>
                </a:moveTo>
                <a:lnTo>
                  <a:pt x="3176729" y="0"/>
                </a:lnTo>
                <a:lnTo>
                  <a:pt x="3176729" y="3399224"/>
                </a:lnTo>
                <a:lnTo>
                  <a:pt x="0" y="33992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sp>
        <p:nvSpPr>
          <p:cNvPr id="2" name="TextBox 2"/>
          <p:cNvSpPr txBox="1"/>
          <p:nvPr/>
        </p:nvSpPr>
        <p:spPr>
          <a:xfrm>
            <a:off x="1028700" y="3135129"/>
            <a:ext cx="16230600" cy="4709162"/>
          </a:xfrm>
          <a:prstGeom prst="rect">
            <a:avLst/>
          </a:prstGeom>
        </p:spPr>
        <p:txBody>
          <a:bodyPr lIns="0" tIns="0" rIns="0" bIns="0" rtlCol="0" anchor="t">
            <a:spAutoFit/>
          </a:bodyPr>
          <a:lstStyle/>
          <a:p>
            <a:pPr algn="ctr">
              <a:lnSpc>
                <a:spcPts val="5699"/>
              </a:lnSpc>
            </a:pPr>
            <a:r>
              <a:rPr lang="en-US" sz="3799">
                <a:solidFill>
                  <a:srgbClr val="5F1A1F"/>
                </a:solidFill>
                <a:latin typeface="Open Sans Bold"/>
              </a:rPr>
              <a:t>-   Desarrollar la competencia comunicativa en los estudiantes y funcionarios; es decir, la capacidad de usar el inglés para comunicarse en forma contextualizada y significativa a partir del desarrollo de las cuatro habilidades para lograr un sello bilingüe en el establecimiento. </a:t>
            </a:r>
          </a:p>
          <a:p>
            <a:pPr marL="0" lvl="0" indent="0" algn="ctr">
              <a:lnSpc>
                <a:spcPts val="9749"/>
              </a:lnSpc>
              <a:spcBef>
                <a:spcPct val="0"/>
              </a:spcBef>
            </a:pPr>
            <a:endParaRPr lang="en-US" sz="3799">
              <a:solidFill>
                <a:srgbClr val="5F1A1F"/>
              </a:solidFill>
              <a:latin typeface="Open Sans Bold"/>
            </a:endParaRPr>
          </a:p>
        </p:txBody>
      </p:sp>
      <p:sp>
        <p:nvSpPr>
          <p:cNvPr id="3" name="Freeform 3"/>
          <p:cNvSpPr/>
          <p:nvPr/>
        </p:nvSpPr>
        <p:spPr>
          <a:xfrm>
            <a:off x="5486400" y="7070641"/>
            <a:ext cx="7315200" cy="2935224"/>
          </a:xfrm>
          <a:custGeom>
            <a:avLst/>
            <a:gdLst/>
            <a:ahLst/>
            <a:cxnLst/>
            <a:rect l="l" t="t" r="r" b="b"/>
            <a:pathLst>
              <a:path w="7315200" h="2935224">
                <a:moveTo>
                  <a:pt x="0" y="0"/>
                </a:moveTo>
                <a:lnTo>
                  <a:pt x="7315200" y="0"/>
                </a:lnTo>
                <a:lnTo>
                  <a:pt x="7315200" y="2935224"/>
                </a:lnTo>
                <a:lnTo>
                  <a:pt x="0" y="2935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152509" y="3086100"/>
            <a:ext cx="5352585" cy="4114800"/>
          </a:xfrm>
          <a:custGeom>
            <a:avLst/>
            <a:gdLst/>
            <a:ahLst/>
            <a:cxnLst/>
            <a:rect l="l" t="t" r="r" b="b"/>
            <a:pathLst>
              <a:path w="5352585" h="4114800">
                <a:moveTo>
                  <a:pt x="0" y="0"/>
                </a:moveTo>
                <a:lnTo>
                  <a:pt x="5352585" y="0"/>
                </a:lnTo>
                <a:lnTo>
                  <a:pt x="5352585" y="4114800"/>
                </a:lnTo>
                <a:lnTo>
                  <a:pt x="0" y="4114800"/>
                </a:lnTo>
                <a:lnTo>
                  <a:pt x="0" y="0"/>
                </a:lnTo>
                <a:close/>
              </a:path>
            </a:pathLst>
          </a:custGeom>
          <a:blipFill>
            <a:blip r:embed="rId4">
              <a:alphaModFix amt="20999"/>
              <a:extLst>
                <a:ext uri="{96DAC541-7B7A-43D3-8B79-37D633B846F1}">
                  <asvg:svgBlip xmlns:asvg="http://schemas.microsoft.com/office/drawing/2016/SVG/main" r:embed="rId5"/>
                </a:ext>
              </a:extLst>
            </a:blip>
            <a:stretch>
              <a:fillRect/>
            </a:stretch>
          </a:blipFill>
        </p:spPr>
      </p:sp>
      <p:sp>
        <p:nvSpPr>
          <p:cNvPr id="5" name="Freeform 5"/>
          <p:cNvSpPr/>
          <p:nvPr/>
        </p:nvSpPr>
        <p:spPr>
          <a:xfrm>
            <a:off x="10627277" y="3288953"/>
            <a:ext cx="5389033" cy="3307519"/>
          </a:xfrm>
          <a:custGeom>
            <a:avLst/>
            <a:gdLst/>
            <a:ahLst/>
            <a:cxnLst/>
            <a:rect l="l" t="t" r="r" b="b"/>
            <a:pathLst>
              <a:path w="5389033" h="3307519">
                <a:moveTo>
                  <a:pt x="0" y="0"/>
                </a:moveTo>
                <a:lnTo>
                  <a:pt x="5389034" y="0"/>
                </a:lnTo>
                <a:lnTo>
                  <a:pt x="5389034" y="3307520"/>
                </a:lnTo>
                <a:lnTo>
                  <a:pt x="0" y="3307520"/>
                </a:lnTo>
                <a:lnTo>
                  <a:pt x="0" y="0"/>
                </a:lnTo>
                <a:close/>
              </a:path>
            </a:pathLst>
          </a:custGeom>
          <a:blipFill>
            <a:blip r:embed="rId6">
              <a:alphaModFix amt="28000"/>
            </a:blip>
            <a:stretch>
              <a:fillRect/>
            </a:stretch>
          </a:blipFill>
        </p:spPr>
      </p:sp>
      <p:sp>
        <p:nvSpPr>
          <p:cNvPr id="6" name="Freeform 6"/>
          <p:cNvSpPr/>
          <p:nvPr/>
        </p:nvSpPr>
        <p:spPr>
          <a:xfrm>
            <a:off x="7736830" y="6596473"/>
            <a:ext cx="3320445" cy="3883561"/>
          </a:xfrm>
          <a:custGeom>
            <a:avLst/>
            <a:gdLst/>
            <a:ahLst/>
            <a:cxnLst/>
            <a:rect l="l" t="t" r="r" b="b"/>
            <a:pathLst>
              <a:path w="3320445" h="3883561">
                <a:moveTo>
                  <a:pt x="0" y="0"/>
                </a:moveTo>
                <a:lnTo>
                  <a:pt x="3320445" y="0"/>
                </a:lnTo>
                <a:lnTo>
                  <a:pt x="3320445" y="3883561"/>
                </a:lnTo>
                <a:lnTo>
                  <a:pt x="0" y="3883561"/>
                </a:lnTo>
                <a:lnTo>
                  <a:pt x="0" y="0"/>
                </a:lnTo>
                <a:close/>
              </a:path>
            </a:pathLst>
          </a:custGeom>
          <a:blipFill>
            <a:blip r:embed="rId7">
              <a:alphaModFix amt="18000"/>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3828802" y="752475"/>
            <a:ext cx="10630396" cy="1781175"/>
          </a:xfrm>
          <a:prstGeom prst="rect">
            <a:avLst/>
          </a:prstGeom>
        </p:spPr>
        <p:txBody>
          <a:bodyPr lIns="0" tIns="0" rIns="0" bIns="0" rtlCol="0" anchor="t">
            <a:spAutoFit/>
          </a:bodyPr>
          <a:lstStyle/>
          <a:p>
            <a:pPr marL="0" lvl="0" indent="0" algn="ctr">
              <a:lnSpc>
                <a:spcPts val="11881"/>
              </a:lnSpc>
              <a:spcBef>
                <a:spcPct val="0"/>
              </a:spcBef>
            </a:pPr>
            <a:r>
              <a:rPr lang="en-US" sz="9901">
                <a:solidFill>
                  <a:srgbClr val="000000"/>
                </a:solidFill>
                <a:latin typeface="Agrandir Bold"/>
              </a:rPr>
              <a:t>Objetivo general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sp>
        <p:nvSpPr>
          <p:cNvPr id="2" name="Freeform 2"/>
          <p:cNvSpPr/>
          <p:nvPr/>
        </p:nvSpPr>
        <p:spPr>
          <a:xfrm>
            <a:off x="5139365" y="3296057"/>
            <a:ext cx="8849032" cy="8229600"/>
          </a:xfrm>
          <a:custGeom>
            <a:avLst/>
            <a:gdLst/>
            <a:ahLst/>
            <a:cxnLst/>
            <a:rect l="l" t="t" r="r" b="b"/>
            <a:pathLst>
              <a:path w="8849032" h="8229600">
                <a:moveTo>
                  <a:pt x="0" y="0"/>
                </a:moveTo>
                <a:lnTo>
                  <a:pt x="8849032" y="0"/>
                </a:lnTo>
                <a:lnTo>
                  <a:pt x="8849032" y="8229600"/>
                </a:lnTo>
                <a:lnTo>
                  <a:pt x="0" y="8229600"/>
                </a:lnTo>
                <a:lnTo>
                  <a:pt x="0" y="0"/>
                </a:lnTo>
                <a:close/>
              </a:path>
            </a:pathLst>
          </a:custGeom>
          <a:blipFill>
            <a:blip r:embed="rId2">
              <a:alphaModFix amt="29000"/>
            </a:blip>
            <a:stretch>
              <a:fillRect/>
            </a:stretch>
          </a:blipFill>
        </p:spPr>
      </p:sp>
      <p:sp>
        <p:nvSpPr>
          <p:cNvPr id="3" name="Freeform 3"/>
          <p:cNvSpPr/>
          <p:nvPr/>
        </p:nvSpPr>
        <p:spPr>
          <a:xfrm rot="-1189492">
            <a:off x="-461869" y="25216"/>
            <a:ext cx="6636774" cy="41148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050011" y="1202857"/>
            <a:ext cx="4789408" cy="1921750"/>
          </a:xfrm>
          <a:custGeom>
            <a:avLst/>
            <a:gdLst/>
            <a:ahLst/>
            <a:cxnLst/>
            <a:rect l="l" t="t" r="r" b="b"/>
            <a:pathLst>
              <a:path w="4789408" h="1921750">
                <a:moveTo>
                  <a:pt x="0" y="0"/>
                </a:moveTo>
                <a:lnTo>
                  <a:pt x="4789408" y="0"/>
                </a:lnTo>
                <a:lnTo>
                  <a:pt x="4789408" y="1921750"/>
                </a:lnTo>
                <a:lnTo>
                  <a:pt x="0" y="192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608819" y="5960902"/>
            <a:ext cx="16230600" cy="3550920"/>
          </a:xfrm>
          <a:prstGeom prst="rect">
            <a:avLst/>
          </a:prstGeom>
        </p:spPr>
        <p:txBody>
          <a:bodyPr lIns="0" tIns="0" rIns="0" bIns="0" rtlCol="0" anchor="t">
            <a:spAutoFit/>
          </a:bodyPr>
          <a:lstStyle/>
          <a:p>
            <a:pPr>
              <a:lnSpc>
                <a:spcPts val="5699"/>
              </a:lnSpc>
            </a:pPr>
            <a:r>
              <a:rPr lang="en-US" sz="3799">
                <a:solidFill>
                  <a:srgbClr val="5F1A1F"/>
                </a:solidFill>
                <a:latin typeface="Open Sans Bold"/>
              </a:rPr>
              <a:t>-    Mejorar el dominio de las cuatro habilidades del idioma(Speaking, Reading, listening and writing). </a:t>
            </a:r>
          </a:p>
          <a:p>
            <a:pPr>
              <a:lnSpc>
                <a:spcPts val="5699"/>
              </a:lnSpc>
            </a:pPr>
            <a:r>
              <a:rPr lang="en-US" sz="3799">
                <a:solidFill>
                  <a:srgbClr val="5F1A1F"/>
                </a:solidFill>
                <a:latin typeface="Open Sans Bold"/>
              </a:rPr>
              <a:t>- Aplicar el vocabulario detallado en el plan. </a:t>
            </a:r>
          </a:p>
          <a:p>
            <a:pPr marL="0" lvl="0" indent="0">
              <a:lnSpc>
                <a:spcPts val="5700"/>
              </a:lnSpc>
              <a:spcBef>
                <a:spcPct val="0"/>
              </a:spcBef>
            </a:pPr>
            <a:r>
              <a:rPr lang="en-US" sz="3800">
                <a:solidFill>
                  <a:srgbClr val="5F1A1F"/>
                </a:solidFill>
                <a:latin typeface="Open Sans Bold"/>
              </a:rPr>
              <a:t>- Aumentar la confianza de la comunidad educativa respecto del uso del idioma extranjero.</a:t>
            </a:r>
          </a:p>
        </p:txBody>
      </p:sp>
      <p:sp>
        <p:nvSpPr>
          <p:cNvPr id="6" name="TextBox 6"/>
          <p:cNvSpPr txBox="1"/>
          <p:nvPr/>
        </p:nvSpPr>
        <p:spPr>
          <a:xfrm>
            <a:off x="608819" y="4114800"/>
            <a:ext cx="13631863" cy="1781175"/>
          </a:xfrm>
          <a:prstGeom prst="rect">
            <a:avLst/>
          </a:prstGeom>
        </p:spPr>
        <p:txBody>
          <a:bodyPr lIns="0" tIns="0" rIns="0" bIns="0" rtlCol="0" anchor="t">
            <a:spAutoFit/>
          </a:bodyPr>
          <a:lstStyle/>
          <a:p>
            <a:pPr marL="0" lvl="0" indent="0" algn="ctr">
              <a:lnSpc>
                <a:spcPts val="11881"/>
              </a:lnSpc>
              <a:spcBef>
                <a:spcPct val="0"/>
              </a:spcBef>
            </a:pPr>
            <a:r>
              <a:rPr lang="en-US" sz="9901">
                <a:solidFill>
                  <a:srgbClr val="000000"/>
                </a:solidFill>
                <a:latin typeface="Agrandir Bold"/>
              </a:rPr>
              <a:t>Objetivos específicos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0" y="1438759"/>
            <a:ext cx="9796160" cy="8260408"/>
            <a:chOff x="0" y="0"/>
            <a:chExt cx="2580059" cy="2175581"/>
          </a:xfrm>
        </p:grpSpPr>
        <p:sp>
          <p:nvSpPr>
            <p:cNvPr id="3" name="Freeform 3"/>
            <p:cNvSpPr/>
            <p:nvPr/>
          </p:nvSpPr>
          <p:spPr>
            <a:xfrm>
              <a:off x="0" y="0"/>
              <a:ext cx="2580059" cy="2175581"/>
            </a:xfrm>
            <a:custGeom>
              <a:avLst/>
              <a:gdLst/>
              <a:ahLst/>
              <a:cxnLst/>
              <a:rect l="l" t="t" r="r" b="b"/>
              <a:pathLst>
                <a:path w="2580059" h="2175581">
                  <a:moveTo>
                    <a:pt x="40305" y="0"/>
                  </a:moveTo>
                  <a:lnTo>
                    <a:pt x="2539753" y="0"/>
                  </a:lnTo>
                  <a:cubicBezTo>
                    <a:pt x="2550443" y="0"/>
                    <a:pt x="2560695" y="4246"/>
                    <a:pt x="2568254" y="11805"/>
                  </a:cubicBezTo>
                  <a:cubicBezTo>
                    <a:pt x="2575812" y="19364"/>
                    <a:pt x="2580059" y="29616"/>
                    <a:pt x="2580059" y="40305"/>
                  </a:cubicBezTo>
                  <a:lnTo>
                    <a:pt x="2580059" y="2135275"/>
                  </a:lnTo>
                  <a:cubicBezTo>
                    <a:pt x="2580059" y="2145965"/>
                    <a:pt x="2575812" y="2156217"/>
                    <a:pt x="2568254" y="2163775"/>
                  </a:cubicBezTo>
                  <a:cubicBezTo>
                    <a:pt x="2560695" y="2171334"/>
                    <a:pt x="2550443" y="2175581"/>
                    <a:pt x="2539753" y="2175581"/>
                  </a:cubicBezTo>
                  <a:lnTo>
                    <a:pt x="40305" y="2175581"/>
                  </a:lnTo>
                  <a:cubicBezTo>
                    <a:pt x="29616" y="2175581"/>
                    <a:pt x="19364" y="2171334"/>
                    <a:pt x="11805" y="2163775"/>
                  </a:cubicBezTo>
                  <a:cubicBezTo>
                    <a:pt x="4246" y="2156217"/>
                    <a:pt x="0" y="2145965"/>
                    <a:pt x="0" y="2135275"/>
                  </a:cubicBezTo>
                  <a:lnTo>
                    <a:pt x="0" y="40305"/>
                  </a:lnTo>
                  <a:cubicBezTo>
                    <a:pt x="0" y="29616"/>
                    <a:pt x="4246" y="19364"/>
                    <a:pt x="11805" y="11805"/>
                  </a:cubicBezTo>
                  <a:cubicBezTo>
                    <a:pt x="19364" y="4246"/>
                    <a:pt x="29616" y="0"/>
                    <a:pt x="40305" y="0"/>
                  </a:cubicBezTo>
                  <a:close/>
                </a:path>
              </a:pathLst>
            </a:custGeom>
            <a:solidFill>
              <a:srgbClr val="FFFFFF"/>
            </a:solidFill>
          </p:spPr>
        </p:sp>
        <p:sp>
          <p:nvSpPr>
            <p:cNvPr id="4" name="TextBox 4"/>
            <p:cNvSpPr txBox="1"/>
            <p:nvPr/>
          </p:nvSpPr>
          <p:spPr>
            <a:xfrm>
              <a:off x="0" y="-38100"/>
              <a:ext cx="2580059" cy="221368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899794" y="358870"/>
            <a:ext cx="2847634" cy="2844075"/>
          </a:xfrm>
          <a:custGeom>
            <a:avLst/>
            <a:gdLst/>
            <a:ahLst/>
            <a:cxnLst/>
            <a:rect l="l" t="t" r="r" b="b"/>
            <a:pathLst>
              <a:path w="2847634" h="2844075">
                <a:moveTo>
                  <a:pt x="0" y="0"/>
                </a:moveTo>
                <a:lnTo>
                  <a:pt x="2847634" y="0"/>
                </a:lnTo>
                <a:lnTo>
                  <a:pt x="2847634" y="2844074"/>
                </a:lnTo>
                <a:lnTo>
                  <a:pt x="0" y="2844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225198" y="3650619"/>
            <a:ext cx="3864598" cy="3434661"/>
          </a:xfrm>
          <a:custGeom>
            <a:avLst/>
            <a:gdLst/>
            <a:ahLst/>
            <a:cxnLst/>
            <a:rect l="l" t="t" r="r" b="b"/>
            <a:pathLst>
              <a:path w="3864598" h="3434661">
                <a:moveTo>
                  <a:pt x="0" y="0"/>
                </a:moveTo>
                <a:lnTo>
                  <a:pt x="3864598" y="0"/>
                </a:lnTo>
                <a:lnTo>
                  <a:pt x="3864598" y="3434662"/>
                </a:lnTo>
                <a:lnTo>
                  <a:pt x="0" y="3434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4225198" y="7390081"/>
            <a:ext cx="2847634" cy="28476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5807986" y="7498518"/>
            <a:ext cx="3988174" cy="1759782"/>
          </a:xfrm>
          <a:custGeom>
            <a:avLst/>
            <a:gdLst/>
            <a:ahLst/>
            <a:cxnLst/>
            <a:rect l="l" t="t" r="r" b="b"/>
            <a:pathLst>
              <a:path w="3988174" h="1759782">
                <a:moveTo>
                  <a:pt x="0" y="0"/>
                </a:moveTo>
                <a:lnTo>
                  <a:pt x="3988174" y="0"/>
                </a:lnTo>
                <a:lnTo>
                  <a:pt x="3988174" y="1759782"/>
                </a:lnTo>
                <a:lnTo>
                  <a:pt x="0" y="1759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028700" y="-132866"/>
            <a:ext cx="5186264" cy="1571625"/>
          </a:xfrm>
          <a:prstGeom prst="rect">
            <a:avLst/>
          </a:prstGeom>
        </p:spPr>
        <p:txBody>
          <a:bodyPr lIns="0" tIns="0" rIns="0" bIns="0" rtlCol="0" anchor="t">
            <a:spAutoFit/>
          </a:bodyPr>
          <a:lstStyle/>
          <a:p>
            <a:pPr marL="0" lvl="0" indent="0" algn="ctr">
              <a:lnSpc>
                <a:spcPts val="10441"/>
              </a:lnSpc>
              <a:spcBef>
                <a:spcPct val="0"/>
              </a:spcBef>
            </a:pPr>
            <a:r>
              <a:rPr lang="en-US" sz="8701">
                <a:solidFill>
                  <a:srgbClr val="000000"/>
                </a:solidFill>
                <a:latin typeface="Agrandir Bold"/>
              </a:rPr>
              <a:t>Acciones </a:t>
            </a:r>
          </a:p>
        </p:txBody>
      </p:sp>
      <p:sp>
        <p:nvSpPr>
          <p:cNvPr id="12" name="TextBox 12"/>
          <p:cNvSpPr txBox="1"/>
          <p:nvPr/>
        </p:nvSpPr>
        <p:spPr>
          <a:xfrm>
            <a:off x="459611" y="1874517"/>
            <a:ext cx="8684389" cy="8513390"/>
          </a:xfrm>
          <a:prstGeom prst="rect">
            <a:avLst/>
          </a:prstGeom>
        </p:spPr>
        <p:txBody>
          <a:bodyPr lIns="0" tIns="0" rIns="0" bIns="0" rtlCol="0" anchor="t">
            <a:spAutoFit/>
          </a:bodyPr>
          <a:lstStyle/>
          <a:p>
            <a:pPr>
              <a:lnSpc>
                <a:spcPts val="4202"/>
              </a:lnSpc>
            </a:pPr>
            <a:r>
              <a:rPr lang="en-US" sz="2801">
                <a:solidFill>
                  <a:srgbClr val="D80C0C"/>
                </a:solidFill>
                <a:latin typeface="Open Sans Bold"/>
              </a:rPr>
              <a:t>-Saludo, despedida y fecha en inglés. </a:t>
            </a:r>
          </a:p>
          <a:p>
            <a:pPr>
              <a:lnSpc>
                <a:spcPts val="4202"/>
              </a:lnSpc>
            </a:pPr>
            <a:r>
              <a:rPr lang="en-US" sz="2801">
                <a:solidFill>
                  <a:srgbClr val="5F1A1F"/>
                </a:solidFill>
                <a:latin typeface="Open Sans Bold"/>
              </a:rPr>
              <a:t>En todas las asignaturas cada profesor deberá saludar y despedirse usando el idioma extranjero como foco principal. </a:t>
            </a:r>
          </a:p>
          <a:p>
            <a:pPr>
              <a:lnSpc>
                <a:spcPts val="4202"/>
              </a:lnSpc>
            </a:pPr>
            <a:endParaRPr lang="en-US" sz="2801">
              <a:solidFill>
                <a:srgbClr val="5F1A1F"/>
              </a:solidFill>
              <a:latin typeface="Open Sans Bold"/>
            </a:endParaRPr>
          </a:p>
          <a:p>
            <a:pPr>
              <a:lnSpc>
                <a:spcPts val="4202"/>
              </a:lnSpc>
            </a:pPr>
            <a:r>
              <a:rPr lang="en-US" sz="2801">
                <a:solidFill>
                  <a:srgbClr val="5F1A1F"/>
                </a:solidFill>
                <a:latin typeface="Open Sans Bold"/>
              </a:rPr>
              <a:t> Ejemplo: Good morning/afternoon children </a:t>
            </a:r>
          </a:p>
          <a:p>
            <a:pPr>
              <a:lnSpc>
                <a:spcPts val="4202"/>
              </a:lnSpc>
            </a:pPr>
            <a:r>
              <a:rPr lang="en-US" sz="2801">
                <a:solidFill>
                  <a:srgbClr val="5F1A1F"/>
                </a:solidFill>
                <a:latin typeface="Open Sans Bold"/>
              </a:rPr>
              <a:t>        Goodbye children.</a:t>
            </a:r>
          </a:p>
          <a:p>
            <a:pPr>
              <a:lnSpc>
                <a:spcPts val="4202"/>
              </a:lnSpc>
            </a:pPr>
            <a:endParaRPr lang="en-US" sz="2801">
              <a:solidFill>
                <a:srgbClr val="5F1A1F"/>
              </a:solidFill>
              <a:latin typeface="Open Sans Bold"/>
            </a:endParaRPr>
          </a:p>
          <a:p>
            <a:pPr>
              <a:lnSpc>
                <a:spcPts val="4202"/>
              </a:lnSpc>
            </a:pPr>
            <a:r>
              <a:rPr lang="en-US" sz="2801">
                <a:solidFill>
                  <a:srgbClr val="5F1A1F"/>
                </a:solidFill>
                <a:latin typeface="Open Sans Bold"/>
              </a:rPr>
              <a:t>La fecha debe estar escrita en la pizarra siguiendo este formato: </a:t>
            </a:r>
          </a:p>
          <a:p>
            <a:pPr>
              <a:lnSpc>
                <a:spcPts val="4202"/>
              </a:lnSpc>
            </a:pPr>
            <a:endParaRPr lang="en-US" sz="2801">
              <a:solidFill>
                <a:srgbClr val="5F1A1F"/>
              </a:solidFill>
              <a:latin typeface="Open Sans Bold"/>
            </a:endParaRPr>
          </a:p>
          <a:p>
            <a:pPr>
              <a:lnSpc>
                <a:spcPts val="4202"/>
              </a:lnSpc>
            </a:pPr>
            <a:r>
              <a:rPr lang="en-US" sz="2801">
                <a:solidFill>
                  <a:srgbClr val="5F1A1F"/>
                </a:solidFill>
                <a:latin typeface="Open Sans Bold"/>
              </a:rPr>
              <a:t>Ejemplo: March 21st 2023</a:t>
            </a:r>
          </a:p>
          <a:p>
            <a:pPr>
              <a:lnSpc>
                <a:spcPts val="4202"/>
              </a:lnSpc>
            </a:pPr>
            <a:r>
              <a:rPr lang="en-US" sz="2801">
                <a:solidFill>
                  <a:srgbClr val="5F1A1F"/>
                </a:solidFill>
                <a:latin typeface="Open Sans Bold"/>
              </a:rPr>
              <a:t>                  Today is Monday </a:t>
            </a:r>
          </a:p>
          <a:p>
            <a:pPr>
              <a:lnSpc>
                <a:spcPts val="4202"/>
              </a:lnSpc>
            </a:pPr>
            <a:r>
              <a:rPr lang="en-US" sz="2801">
                <a:solidFill>
                  <a:srgbClr val="5F1A1F"/>
                </a:solidFill>
                <a:latin typeface="Open Sans Bold"/>
              </a:rPr>
              <a:t>                  Summer </a:t>
            </a:r>
          </a:p>
          <a:p>
            <a:pPr>
              <a:lnSpc>
                <a:spcPts val="4202"/>
              </a:lnSpc>
            </a:pPr>
            <a:r>
              <a:rPr lang="en-US" sz="2801">
                <a:solidFill>
                  <a:srgbClr val="5F1A1F"/>
                </a:solidFill>
                <a:latin typeface="Open Sans Bold"/>
              </a:rPr>
              <a:t>         </a:t>
            </a:r>
          </a:p>
          <a:p>
            <a:pPr marL="0" lvl="0" indent="0">
              <a:lnSpc>
                <a:spcPts val="4202"/>
              </a:lnSpc>
              <a:spcBef>
                <a:spcPct val="0"/>
              </a:spcBef>
            </a:pPr>
            <a:endParaRPr lang="en-US" sz="2801">
              <a:solidFill>
                <a:srgbClr val="5F1A1F"/>
              </a:solidFill>
              <a:latin typeface="Open Sans Bold"/>
            </a:endParaRPr>
          </a:p>
        </p:txBody>
      </p:sp>
      <p:sp>
        <p:nvSpPr>
          <p:cNvPr id="13" name="TextBox 13"/>
          <p:cNvSpPr txBox="1"/>
          <p:nvPr/>
        </p:nvSpPr>
        <p:spPr>
          <a:xfrm>
            <a:off x="11926360" y="1324459"/>
            <a:ext cx="1501973" cy="714375"/>
          </a:xfrm>
          <a:prstGeom prst="rect">
            <a:avLst/>
          </a:prstGeom>
        </p:spPr>
        <p:txBody>
          <a:bodyPr lIns="0" tIns="0" rIns="0" bIns="0" rtlCol="0" anchor="t">
            <a:spAutoFit/>
          </a:bodyPr>
          <a:lstStyle/>
          <a:p>
            <a:pPr marL="0" lvl="0" indent="0" algn="ctr">
              <a:lnSpc>
                <a:spcPts val="4799"/>
              </a:lnSpc>
              <a:spcBef>
                <a:spcPct val="0"/>
              </a:spcBef>
            </a:pPr>
            <a:r>
              <a:rPr lang="en-US" sz="3999">
                <a:solidFill>
                  <a:srgbClr val="000000"/>
                </a:solidFill>
                <a:latin typeface="Agrandir Bold"/>
              </a:rPr>
              <a:t>Fecha</a:t>
            </a:r>
          </a:p>
        </p:txBody>
      </p:sp>
      <p:sp>
        <p:nvSpPr>
          <p:cNvPr id="14" name="TextBox 14"/>
          <p:cNvSpPr txBox="1"/>
          <p:nvPr/>
        </p:nvSpPr>
        <p:spPr>
          <a:xfrm>
            <a:off x="10424260" y="4429125"/>
            <a:ext cx="3475534"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Responsables</a:t>
            </a:r>
          </a:p>
        </p:txBody>
      </p:sp>
      <p:sp>
        <p:nvSpPr>
          <p:cNvPr id="15" name="TextBox 15"/>
          <p:cNvSpPr txBox="1"/>
          <p:nvPr/>
        </p:nvSpPr>
        <p:spPr>
          <a:xfrm>
            <a:off x="11926360" y="8543925"/>
            <a:ext cx="1816795"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Cursos</a:t>
            </a:r>
          </a:p>
        </p:txBody>
      </p:sp>
      <p:sp>
        <p:nvSpPr>
          <p:cNvPr id="16" name="TextBox 16"/>
          <p:cNvSpPr txBox="1"/>
          <p:nvPr/>
        </p:nvSpPr>
        <p:spPr>
          <a:xfrm>
            <a:off x="13985324" y="1097446"/>
            <a:ext cx="267657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Todos los días de clases </a:t>
            </a:r>
          </a:p>
        </p:txBody>
      </p:sp>
      <p:sp>
        <p:nvSpPr>
          <p:cNvPr id="17" name="TextBox 17"/>
          <p:cNvSpPr txBox="1"/>
          <p:nvPr/>
        </p:nvSpPr>
        <p:spPr>
          <a:xfrm>
            <a:off x="14711292" y="4009987"/>
            <a:ext cx="2892411" cy="1600277"/>
          </a:xfrm>
          <a:prstGeom prst="rect">
            <a:avLst/>
          </a:prstGeom>
        </p:spPr>
        <p:txBody>
          <a:bodyPr lIns="0" tIns="0" rIns="0" bIns="0" rtlCol="0" anchor="t">
            <a:spAutoFit/>
          </a:bodyPr>
          <a:lstStyle/>
          <a:p>
            <a:pPr algn="ctr">
              <a:lnSpc>
                <a:spcPts val="4275"/>
              </a:lnSpc>
              <a:spcBef>
                <a:spcPct val="0"/>
              </a:spcBef>
            </a:pPr>
            <a:r>
              <a:rPr lang="en-US" sz="3053">
                <a:solidFill>
                  <a:srgbClr val="000000"/>
                </a:solidFill>
                <a:latin typeface="Nunito Bold"/>
              </a:rPr>
              <a:t>Todos los docentes a cargo del curso.  </a:t>
            </a:r>
          </a:p>
        </p:txBody>
      </p:sp>
      <p:sp>
        <p:nvSpPr>
          <p:cNvPr id="18" name="TextBox 18"/>
          <p:cNvSpPr txBox="1"/>
          <p:nvPr/>
        </p:nvSpPr>
        <p:spPr>
          <a:xfrm>
            <a:off x="14342208" y="7894906"/>
            <a:ext cx="273062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Pre- kínder a Octavo Básico.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0" y="1438759"/>
            <a:ext cx="9796160" cy="8798956"/>
            <a:chOff x="0" y="0"/>
            <a:chExt cx="2580059" cy="2317421"/>
          </a:xfrm>
        </p:grpSpPr>
        <p:sp>
          <p:nvSpPr>
            <p:cNvPr id="3" name="Freeform 3"/>
            <p:cNvSpPr/>
            <p:nvPr/>
          </p:nvSpPr>
          <p:spPr>
            <a:xfrm>
              <a:off x="0" y="0"/>
              <a:ext cx="2580059" cy="2317421"/>
            </a:xfrm>
            <a:custGeom>
              <a:avLst/>
              <a:gdLst/>
              <a:ahLst/>
              <a:cxnLst/>
              <a:rect l="l" t="t" r="r" b="b"/>
              <a:pathLst>
                <a:path w="2580059" h="2317421">
                  <a:moveTo>
                    <a:pt x="40305" y="0"/>
                  </a:moveTo>
                  <a:lnTo>
                    <a:pt x="2539753" y="0"/>
                  </a:lnTo>
                  <a:cubicBezTo>
                    <a:pt x="2550443" y="0"/>
                    <a:pt x="2560695" y="4246"/>
                    <a:pt x="2568254" y="11805"/>
                  </a:cubicBezTo>
                  <a:cubicBezTo>
                    <a:pt x="2575812" y="19364"/>
                    <a:pt x="2580059" y="29616"/>
                    <a:pt x="2580059" y="40305"/>
                  </a:cubicBezTo>
                  <a:lnTo>
                    <a:pt x="2580059" y="2277115"/>
                  </a:lnTo>
                  <a:cubicBezTo>
                    <a:pt x="2580059" y="2287805"/>
                    <a:pt x="2575812" y="2298057"/>
                    <a:pt x="2568254" y="2305615"/>
                  </a:cubicBezTo>
                  <a:cubicBezTo>
                    <a:pt x="2560695" y="2313174"/>
                    <a:pt x="2550443" y="2317421"/>
                    <a:pt x="2539753" y="2317421"/>
                  </a:cubicBezTo>
                  <a:lnTo>
                    <a:pt x="40305" y="2317421"/>
                  </a:lnTo>
                  <a:cubicBezTo>
                    <a:pt x="29616" y="2317421"/>
                    <a:pt x="19364" y="2313174"/>
                    <a:pt x="11805" y="2305615"/>
                  </a:cubicBezTo>
                  <a:cubicBezTo>
                    <a:pt x="4246" y="2298057"/>
                    <a:pt x="0" y="2287805"/>
                    <a:pt x="0" y="2277115"/>
                  </a:cubicBezTo>
                  <a:lnTo>
                    <a:pt x="0" y="40305"/>
                  </a:lnTo>
                  <a:cubicBezTo>
                    <a:pt x="0" y="29616"/>
                    <a:pt x="4246" y="19364"/>
                    <a:pt x="11805" y="11805"/>
                  </a:cubicBezTo>
                  <a:cubicBezTo>
                    <a:pt x="19364" y="4246"/>
                    <a:pt x="29616" y="0"/>
                    <a:pt x="40305" y="0"/>
                  </a:cubicBezTo>
                  <a:close/>
                </a:path>
              </a:pathLst>
            </a:custGeom>
            <a:solidFill>
              <a:srgbClr val="FFFFFF"/>
            </a:solidFill>
          </p:spPr>
        </p:sp>
        <p:sp>
          <p:nvSpPr>
            <p:cNvPr id="4" name="TextBox 4"/>
            <p:cNvSpPr txBox="1"/>
            <p:nvPr/>
          </p:nvSpPr>
          <p:spPr>
            <a:xfrm>
              <a:off x="0" y="-38100"/>
              <a:ext cx="2580059" cy="23555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899794" y="358870"/>
            <a:ext cx="2847634" cy="2844075"/>
          </a:xfrm>
          <a:custGeom>
            <a:avLst/>
            <a:gdLst/>
            <a:ahLst/>
            <a:cxnLst/>
            <a:rect l="l" t="t" r="r" b="b"/>
            <a:pathLst>
              <a:path w="2847634" h="2844075">
                <a:moveTo>
                  <a:pt x="0" y="0"/>
                </a:moveTo>
                <a:lnTo>
                  <a:pt x="2847634" y="0"/>
                </a:lnTo>
                <a:lnTo>
                  <a:pt x="2847634" y="2844074"/>
                </a:lnTo>
                <a:lnTo>
                  <a:pt x="0" y="2844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225198" y="3650619"/>
            <a:ext cx="3864598" cy="3434661"/>
          </a:xfrm>
          <a:custGeom>
            <a:avLst/>
            <a:gdLst/>
            <a:ahLst/>
            <a:cxnLst/>
            <a:rect l="l" t="t" r="r" b="b"/>
            <a:pathLst>
              <a:path w="3864598" h="3434661">
                <a:moveTo>
                  <a:pt x="0" y="0"/>
                </a:moveTo>
                <a:lnTo>
                  <a:pt x="3864598" y="0"/>
                </a:lnTo>
                <a:lnTo>
                  <a:pt x="3864598" y="3434662"/>
                </a:lnTo>
                <a:lnTo>
                  <a:pt x="0" y="3434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4225198" y="7390081"/>
            <a:ext cx="2847634" cy="28476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28700" y="-132866"/>
            <a:ext cx="5186264" cy="1571625"/>
          </a:xfrm>
          <a:prstGeom prst="rect">
            <a:avLst/>
          </a:prstGeom>
        </p:spPr>
        <p:txBody>
          <a:bodyPr lIns="0" tIns="0" rIns="0" bIns="0" rtlCol="0" anchor="t">
            <a:spAutoFit/>
          </a:bodyPr>
          <a:lstStyle/>
          <a:p>
            <a:pPr marL="0" lvl="0" indent="0" algn="ctr">
              <a:lnSpc>
                <a:spcPts val="10441"/>
              </a:lnSpc>
              <a:spcBef>
                <a:spcPct val="0"/>
              </a:spcBef>
            </a:pPr>
            <a:r>
              <a:rPr lang="en-US" sz="8701">
                <a:solidFill>
                  <a:srgbClr val="000000"/>
                </a:solidFill>
                <a:latin typeface="Agrandir Bold"/>
              </a:rPr>
              <a:t>Acciones </a:t>
            </a:r>
          </a:p>
        </p:txBody>
      </p:sp>
      <p:sp>
        <p:nvSpPr>
          <p:cNvPr id="11" name="TextBox 11"/>
          <p:cNvSpPr txBox="1"/>
          <p:nvPr/>
        </p:nvSpPr>
        <p:spPr>
          <a:xfrm>
            <a:off x="360986" y="1806965"/>
            <a:ext cx="9074188" cy="8784629"/>
          </a:xfrm>
          <a:prstGeom prst="rect">
            <a:avLst/>
          </a:prstGeom>
        </p:spPr>
        <p:txBody>
          <a:bodyPr lIns="0" tIns="0" rIns="0" bIns="0" rtlCol="0" anchor="t">
            <a:spAutoFit/>
          </a:bodyPr>
          <a:lstStyle/>
          <a:p>
            <a:pPr>
              <a:lnSpc>
                <a:spcPts val="3573"/>
              </a:lnSpc>
            </a:pPr>
            <a:r>
              <a:rPr lang="en-US" sz="2382">
                <a:solidFill>
                  <a:srgbClr val="D80C0C"/>
                </a:solidFill>
                <a:latin typeface="Open Sans Bold"/>
              </a:rPr>
              <a:t>Uso de palabras mágicas y vocabulario en general. </a:t>
            </a:r>
          </a:p>
          <a:p>
            <a:pPr>
              <a:lnSpc>
                <a:spcPts val="3573"/>
              </a:lnSpc>
            </a:pPr>
            <a:endParaRPr lang="en-US" sz="2382">
              <a:solidFill>
                <a:srgbClr val="D80C0C"/>
              </a:solidFill>
              <a:latin typeface="Open Sans Bold"/>
            </a:endParaRPr>
          </a:p>
          <a:p>
            <a:pPr>
              <a:lnSpc>
                <a:spcPts val="3573"/>
              </a:lnSpc>
            </a:pPr>
            <a:r>
              <a:rPr lang="en-US" sz="2382">
                <a:solidFill>
                  <a:srgbClr val="5F1A1F"/>
                </a:solidFill>
                <a:latin typeface="Open Sans Bold"/>
              </a:rPr>
              <a:t>-Para lograr mejorar el uso de la habilidad productiva (speaking) se solicita a los estudiantes utilizar lo siguiente: </a:t>
            </a:r>
          </a:p>
          <a:p>
            <a:pPr>
              <a:lnSpc>
                <a:spcPts val="3573"/>
              </a:lnSpc>
            </a:pPr>
            <a:endParaRPr lang="en-US" sz="2382">
              <a:solidFill>
                <a:srgbClr val="5F1A1F"/>
              </a:solidFill>
              <a:latin typeface="Open Sans Bold"/>
            </a:endParaRPr>
          </a:p>
          <a:p>
            <a:pPr>
              <a:lnSpc>
                <a:spcPts val="3573"/>
              </a:lnSpc>
            </a:pPr>
            <a:r>
              <a:rPr lang="en-US" sz="2382">
                <a:solidFill>
                  <a:srgbClr val="5F1A1F"/>
                </a:solidFill>
                <a:latin typeface="Open Sans Bold"/>
              </a:rPr>
              <a:t>-Solicitud de ir al baño en Inglés </a:t>
            </a:r>
          </a:p>
          <a:p>
            <a:pPr>
              <a:lnSpc>
                <a:spcPts val="3573"/>
              </a:lnSpc>
            </a:pPr>
            <a:r>
              <a:rPr lang="en-US" sz="2382">
                <a:solidFill>
                  <a:srgbClr val="5F1A1F"/>
                </a:solidFill>
                <a:latin typeface="Open Sans Bold"/>
              </a:rPr>
              <a:t>-(Can I go to the toilet please?). </a:t>
            </a:r>
          </a:p>
          <a:p>
            <a:pPr>
              <a:lnSpc>
                <a:spcPts val="3573"/>
              </a:lnSpc>
            </a:pPr>
            <a:r>
              <a:rPr lang="en-US" sz="2382">
                <a:solidFill>
                  <a:srgbClr val="5F1A1F"/>
                </a:solidFill>
                <a:latin typeface="Open Sans Bold"/>
              </a:rPr>
              <a:t>La respuesta puede ser: Yes, you can  - no, you can go in a few minutes later. </a:t>
            </a:r>
          </a:p>
          <a:p>
            <a:pPr>
              <a:lnSpc>
                <a:spcPts val="3573"/>
              </a:lnSpc>
            </a:pPr>
            <a:endParaRPr lang="en-US" sz="2382">
              <a:solidFill>
                <a:srgbClr val="5F1A1F"/>
              </a:solidFill>
              <a:latin typeface="Open Sans Bold"/>
            </a:endParaRPr>
          </a:p>
          <a:p>
            <a:pPr>
              <a:lnSpc>
                <a:spcPts val="3573"/>
              </a:lnSpc>
            </a:pPr>
            <a:r>
              <a:rPr lang="en-US" sz="2382">
                <a:solidFill>
                  <a:srgbClr val="5F1A1F"/>
                </a:solidFill>
                <a:latin typeface="Open Sans Bold"/>
              </a:rPr>
              <a:t>-Utilizar las palabras mágicas en el idioma extranjero dentro y fuera del aula: </a:t>
            </a:r>
          </a:p>
          <a:p>
            <a:pPr>
              <a:lnSpc>
                <a:spcPts val="3573"/>
              </a:lnSpc>
            </a:pPr>
            <a:r>
              <a:rPr lang="en-US" sz="2382">
                <a:solidFill>
                  <a:srgbClr val="5F1A1F"/>
                </a:solidFill>
                <a:latin typeface="Open Sans Bold"/>
              </a:rPr>
              <a:t>Ejemplo: Permiso (excuse me). </a:t>
            </a:r>
          </a:p>
          <a:p>
            <a:pPr>
              <a:lnSpc>
                <a:spcPts val="3573"/>
              </a:lnSpc>
            </a:pPr>
            <a:r>
              <a:rPr lang="en-US" sz="2382">
                <a:solidFill>
                  <a:srgbClr val="5F1A1F"/>
                </a:solidFill>
                <a:latin typeface="Open Sans Bold"/>
              </a:rPr>
              <a:t>                Gracias ( Thank you). </a:t>
            </a:r>
          </a:p>
          <a:p>
            <a:pPr>
              <a:lnSpc>
                <a:spcPts val="3573"/>
              </a:lnSpc>
            </a:pPr>
            <a:r>
              <a:rPr lang="en-US" sz="2382">
                <a:solidFill>
                  <a:srgbClr val="5F1A1F"/>
                </a:solidFill>
                <a:latin typeface="Open Sans Bold"/>
              </a:rPr>
              <a:t>                Perdón ( I’m sorry). </a:t>
            </a:r>
          </a:p>
          <a:p>
            <a:pPr>
              <a:lnSpc>
                <a:spcPts val="3573"/>
              </a:lnSpc>
            </a:pPr>
            <a:r>
              <a:rPr lang="en-US" sz="2382">
                <a:solidFill>
                  <a:srgbClr val="5F1A1F"/>
                </a:solidFill>
                <a:latin typeface="Open Sans Bold"/>
              </a:rPr>
              <a:t>                Por favor (please). </a:t>
            </a:r>
          </a:p>
          <a:p>
            <a:pPr>
              <a:lnSpc>
                <a:spcPts val="3573"/>
              </a:lnSpc>
            </a:pPr>
            <a:r>
              <a:rPr lang="en-US" sz="2382">
                <a:solidFill>
                  <a:srgbClr val="5F1A1F"/>
                </a:solidFill>
                <a:latin typeface="Open Sans Bold"/>
              </a:rPr>
              <a:t>                ¡Bien hecho! ( Well done!). </a:t>
            </a:r>
          </a:p>
          <a:p>
            <a:pPr>
              <a:lnSpc>
                <a:spcPts val="3573"/>
              </a:lnSpc>
            </a:pPr>
            <a:r>
              <a:rPr lang="en-US" sz="2382">
                <a:solidFill>
                  <a:srgbClr val="5F1A1F"/>
                </a:solidFill>
                <a:latin typeface="Open Sans Bold"/>
              </a:rPr>
              <a:t>                ¡Sigue así! (keep it up). </a:t>
            </a:r>
          </a:p>
          <a:p>
            <a:pPr>
              <a:lnSpc>
                <a:spcPts val="2973"/>
              </a:lnSpc>
            </a:pPr>
            <a:r>
              <a:rPr lang="en-US" sz="1982">
                <a:solidFill>
                  <a:srgbClr val="5F1A1F"/>
                </a:solidFill>
                <a:latin typeface="Open Sans Bold"/>
              </a:rPr>
              <a:t>         </a:t>
            </a:r>
          </a:p>
          <a:p>
            <a:pPr marL="0" lvl="0" indent="0">
              <a:lnSpc>
                <a:spcPts val="2973"/>
              </a:lnSpc>
              <a:spcBef>
                <a:spcPct val="0"/>
              </a:spcBef>
            </a:pPr>
            <a:endParaRPr lang="en-US" sz="1982">
              <a:solidFill>
                <a:srgbClr val="5F1A1F"/>
              </a:solidFill>
              <a:latin typeface="Open Sans Bold"/>
            </a:endParaRPr>
          </a:p>
        </p:txBody>
      </p:sp>
      <p:sp>
        <p:nvSpPr>
          <p:cNvPr id="12" name="TextBox 12"/>
          <p:cNvSpPr txBox="1"/>
          <p:nvPr/>
        </p:nvSpPr>
        <p:spPr>
          <a:xfrm>
            <a:off x="11926360" y="1324459"/>
            <a:ext cx="1501973" cy="714375"/>
          </a:xfrm>
          <a:prstGeom prst="rect">
            <a:avLst/>
          </a:prstGeom>
        </p:spPr>
        <p:txBody>
          <a:bodyPr lIns="0" tIns="0" rIns="0" bIns="0" rtlCol="0" anchor="t">
            <a:spAutoFit/>
          </a:bodyPr>
          <a:lstStyle/>
          <a:p>
            <a:pPr marL="0" lvl="0" indent="0" algn="ctr">
              <a:lnSpc>
                <a:spcPts val="4799"/>
              </a:lnSpc>
              <a:spcBef>
                <a:spcPct val="0"/>
              </a:spcBef>
            </a:pPr>
            <a:r>
              <a:rPr lang="en-US" sz="3999">
                <a:solidFill>
                  <a:srgbClr val="000000"/>
                </a:solidFill>
                <a:latin typeface="Agrandir Bold"/>
              </a:rPr>
              <a:t>Fecha</a:t>
            </a:r>
          </a:p>
        </p:txBody>
      </p:sp>
      <p:sp>
        <p:nvSpPr>
          <p:cNvPr id="13" name="TextBox 13"/>
          <p:cNvSpPr txBox="1"/>
          <p:nvPr/>
        </p:nvSpPr>
        <p:spPr>
          <a:xfrm>
            <a:off x="10424260" y="4429125"/>
            <a:ext cx="3475534"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Responsables</a:t>
            </a:r>
          </a:p>
        </p:txBody>
      </p:sp>
      <p:sp>
        <p:nvSpPr>
          <p:cNvPr id="14" name="TextBox 14"/>
          <p:cNvSpPr txBox="1"/>
          <p:nvPr/>
        </p:nvSpPr>
        <p:spPr>
          <a:xfrm>
            <a:off x="11926360" y="8543925"/>
            <a:ext cx="1816795"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Cursos</a:t>
            </a:r>
          </a:p>
        </p:txBody>
      </p:sp>
      <p:sp>
        <p:nvSpPr>
          <p:cNvPr id="15" name="TextBox 15"/>
          <p:cNvSpPr txBox="1"/>
          <p:nvPr/>
        </p:nvSpPr>
        <p:spPr>
          <a:xfrm>
            <a:off x="13985324" y="1097446"/>
            <a:ext cx="267657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Todos los días de clases </a:t>
            </a:r>
          </a:p>
        </p:txBody>
      </p:sp>
      <p:sp>
        <p:nvSpPr>
          <p:cNvPr id="16" name="TextBox 16"/>
          <p:cNvSpPr txBox="1"/>
          <p:nvPr/>
        </p:nvSpPr>
        <p:spPr>
          <a:xfrm>
            <a:off x="14711292" y="4009987"/>
            <a:ext cx="2892411" cy="1600277"/>
          </a:xfrm>
          <a:prstGeom prst="rect">
            <a:avLst/>
          </a:prstGeom>
        </p:spPr>
        <p:txBody>
          <a:bodyPr lIns="0" tIns="0" rIns="0" bIns="0" rtlCol="0" anchor="t">
            <a:spAutoFit/>
          </a:bodyPr>
          <a:lstStyle/>
          <a:p>
            <a:pPr algn="ctr">
              <a:lnSpc>
                <a:spcPts val="4275"/>
              </a:lnSpc>
              <a:spcBef>
                <a:spcPct val="0"/>
              </a:spcBef>
            </a:pPr>
            <a:r>
              <a:rPr lang="en-US" sz="3053">
                <a:solidFill>
                  <a:srgbClr val="000000"/>
                </a:solidFill>
                <a:latin typeface="Nunito Bold"/>
              </a:rPr>
              <a:t>Todos los docentes a cargo del curso.  </a:t>
            </a:r>
          </a:p>
        </p:txBody>
      </p:sp>
      <p:sp>
        <p:nvSpPr>
          <p:cNvPr id="17" name="TextBox 17"/>
          <p:cNvSpPr txBox="1"/>
          <p:nvPr/>
        </p:nvSpPr>
        <p:spPr>
          <a:xfrm>
            <a:off x="14342208" y="7894906"/>
            <a:ext cx="273062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Pre- kínder a Octavo Básico.</a:t>
            </a:r>
          </a:p>
        </p:txBody>
      </p:sp>
      <p:sp>
        <p:nvSpPr>
          <p:cNvPr id="18" name="Freeform 18"/>
          <p:cNvSpPr/>
          <p:nvPr/>
        </p:nvSpPr>
        <p:spPr>
          <a:xfrm>
            <a:off x="5447000" y="7193718"/>
            <a:ext cx="3988174" cy="1759782"/>
          </a:xfrm>
          <a:custGeom>
            <a:avLst/>
            <a:gdLst/>
            <a:ahLst/>
            <a:cxnLst/>
            <a:rect l="l" t="t" r="r" b="b"/>
            <a:pathLst>
              <a:path w="3988174" h="1759782">
                <a:moveTo>
                  <a:pt x="0" y="0"/>
                </a:moveTo>
                <a:lnTo>
                  <a:pt x="3988174" y="0"/>
                </a:lnTo>
                <a:lnTo>
                  <a:pt x="3988174" y="1759782"/>
                </a:lnTo>
                <a:lnTo>
                  <a:pt x="0" y="1759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0" y="2722861"/>
            <a:ext cx="9796160" cy="4841279"/>
            <a:chOff x="0" y="0"/>
            <a:chExt cx="2580059" cy="1275069"/>
          </a:xfrm>
        </p:grpSpPr>
        <p:sp>
          <p:nvSpPr>
            <p:cNvPr id="3" name="Freeform 3"/>
            <p:cNvSpPr/>
            <p:nvPr/>
          </p:nvSpPr>
          <p:spPr>
            <a:xfrm>
              <a:off x="0" y="0"/>
              <a:ext cx="2580059" cy="1275069"/>
            </a:xfrm>
            <a:custGeom>
              <a:avLst/>
              <a:gdLst/>
              <a:ahLst/>
              <a:cxnLst/>
              <a:rect l="l" t="t" r="r" b="b"/>
              <a:pathLst>
                <a:path w="2580059" h="1275069">
                  <a:moveTo>
                    <a:pt x="40305" y="0"/>
                  </a:moveTo>
                  <a:lnTo>
                    <a:pt x="2539753" y="0"/>
                  </a:lnTo>
                  <a:cubicBezTo>
                    <a:pt x="2550443" y="0"/>
                    <a:pt x="2560695" y="4246"/>
                    <a:pt x="2568254" y="11805"/>
                  </a:cubicBezTo>
                  <a:cubicBezTo>
                    <a:pt x="2575812" y="19364"/>
                    <a:pt x="2580059" y="29616"/>
                    <a:pt x="2580059" y="40305"/>
                  </a:cubicBezTo>
                  <a:lnTo>
                    <a:pt x="2580059" y="1234764"/>
                  </a:lnTo>
                  <a:cubicBezTo>
                    <a:pt x="2580059" y="1245454"/>
                    <a:pt x="2575812" y="1255705"/>
                    <a:pt x="2568254" y="1263264"/>
                  </a:cubicBezTo>
                  <a:cubicBezTo>
                    <a:pt x="2560695" y="1270823"/>
                    <a:pt x="2550443" y="1275069"/>
                    <a:pt x="2539753" y="1275069"/>
                  </a:cubicBezTo>
                  <a:lnTo>
                    <a:pt x="40305" y="1275069"/>
                  </a:lnTo>
                  <a:cubicBezTo>
                    <a:pt x="29616" y="1275069"/>
                    <a:pt x="19364" y="1270823"/>
                    <a:pt x="11805" y="1263264"/>
                  </a:cubicBezTo>
                  <a:cubicBezTo>
                    <a:pt x="4246" y="1255705"/>
                    <a:pt x="0" y="1245454"/>
                    <a:pt x="0" y="1234764"/>
                  </a:cubicBezTo>
                  <a:lnTo>
                    <a:pt x="0" y="40305"/>
                  </a:lnTo>
                  <a:cubicBezTo>
                    <a:pt x="0" y="29616"/>
                    <a:pt x="4246" y="19364"/>
                    <a:pt x="11805" y="11805"/>
                  </a:cubicBezTo>
                  <a:cubicBezTo>
                    <a:pt x="19364" y="4246"/>
                    <a:pt x="29616" y="0"/>
                    <a:pt x="40305" y="0"/>
                  </a:cubicBezTo>
                  <a:close/>
                </a:path>
              </a:pathLst>
            </a:custGeom>
            <a:solidFill>
              <a:srgbClr val="FFFFFF"/>
            </a:solidFill>
          </p:spPr>
        </p:sp>
        <p:sp>
          <p:nvSpPr>
            <p:cNvPr id="4" name="TextBox 4"/>
            <p:cNvSpPr txBox="1"/>
            <p:nvPr/>
          </p:nvSpPr>
          <p:spPr>
            <a:xfrm>
              <a:off x="0" y="-38100"/>
              <a:ext cx="2580059" cy="131316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899794" y="358870"/>
            <a:ext cx="2847634" cy="2844075"/>
          </a:xfrm>
          <a:custGeom>
            <a:avLst/>
            <a:gdLst/>
            <a:ahLst/>
            <a:cxnLst/>
            <a:rect l="l" t="t" r="r" b="b"/>
            <a:pathLst>
              <a:path w="2847634" h="2844075">
                <a:moveTo>
                  <a:pt x="0" y="0"/>
                </a:moveTo>
                <a:lnTo>
                  <a:pt x="2847634" y="0"/>
                </a:lnTo>
                <a:lnTo>
                  <a:pt x="2847634" y="2844074"/>
                </a:lnTo>
                <a:lnTo>
                  <a:pt x="0" y="2844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225198" y="3650619"/>
            <a:ext cx="3864598" cy="3434661"/>
          </a:xfrm>
          <a:custGeom>
            <a:avLst/>
            <a:gdLst/>
            <a:ahLst/>
            <a:cxnLst/>
            <a:rect l="l" t="t" r="r" b="b"/>
            <a:pathLst>
              <a:path w="3864598" h="3434661">
                <a:moveTo>
                  <a:pt x="0" y="0"/>
                </a:moveTo>
                <a:lnTo>
                  <a:pt x="3864598" y="0"/>
                </a:lnTo>
                <a:lnTo>
                  <a:pt x="3864598" y="3434662"/>
                </a:lnTo>
                <a:lnTo>
                  <a:pt x="0" y="3434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4225198" y="7390081"/>
            <a:ext cx="2847634" cy="28476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744196" y="529121"/>
            <a:ext cx="5186264" cy="1571625"/>
          </a:xfrm>
          <a:prstGeom prst="rect">
            <a:avLst/>
          </a:prstGeom>
        </p:spPr>
        <p:txBody>
          <a:bodyPr lIns="0" tIns="0" rIns="0" bIns="0" rtlCol="0" anchor="t">
            <a:spAutoFit/>
          </a:bodyPr>
          <a:lstStyle/>
          <a:p>
            <a:pPr marL="0" lvl="0" indent="0" algn="ctr">
              <a:lnSpc>
                <a:spcPts val="10441"/>
              </a:lnSpc>
              <a:spcBef>
                <a:spcPct val="0"/>
              </a:spcBef>
            </a:pPr>
            <a:r>
              <a:rPr lang="en-US" sz="8701">
                <a:solidFill>
                  <a:srgbClr val="000000"/>
                </a:solidFill>
                <a:latin typeface="Agrandir Bold"/>
              </a:rPr>
              <a:t>Acciones </a:t>
            </a:r>
          </a:p>
        </p:txBody>
      </p:sp>
      <p:sp>
        <p:nvSpPr>
          <p:cNvPr id="11" name="TextBox 11"/>
          <p:cNvSpPr txBox="1"/>
          <p:nvPr/>
        </p:nvSpPr>
        <p:spPr>
          <a:xfrm>
            <a:off x="179461" y="2937173"/>
            <a:ext cx="9435174" cy="4778414"/>
          </a:xfrm>
          <a:prstGeom prst="rect">
            <a:avLst/>
          </a:prstGeom>
        </p:spPr>
        <p:txBody>
          <a:bodyPr lIns="0" tIns="0" rIns="0" bIns="0" rtlCol="0" anchor="t">
            <a:spAutoFit/>
          </a:bodyPr>
          <a:lstStyle/>
          <a:p>
            <a:pPr>
              <a:lnSpc>
                <a:spcPts val="4023"/>
              </a:lnSpc>
            </a:pPr>
            <a:r>
              <a:rPr lang="en-US" sz="2682">
                <a:solidFill>
                  <a:srgbClr val="D80C0C"/>
                </a:solidFill>
                <a:latin typeface="Open Sans Bold"/>
              </a:rPr>
              <a:t>Premiación mensual</a:t>
            </a:r>
          </a:p>
          <a:p>
            <a:pPr>
              <a:lnSpc>
                <a:spcPts val="4023"/>
              </a:lnSpc>
            </a:pPr>
            <a:r>
              <a:rPr lang="en-US" sz="2682">
                <a:solidFill>
                  <a:srgbClr val="5F1A1F"/>
                </a:solidFill>
                <a:latin typeface="Open Sans Bold"/>
              </a:rPr>
              <a:t>-Realizar premiación mensual (en el mismo acto de premiación de los valores) al estudiante que utilice de buena forma el vocabulario en inglés. Cada profesor jefe con ayuda de los docentes de asignatura escogerán a un alumno o alumna por curso que se haya destacado en el uso de las palabras mágicas y vocabulario en general del idioma extranjero. </a:t>
            </a:r>
          </a:p>
          <a:p>
            <a:pPr>
              <a:lnSpc>
                <a:spcPts val="2973"/>
              </a:lnSpc>
            </a:pPr>
            <a:endParaRPr lang="en-US" sz="2682">
              <a:solidFill>
                <a:srgbClr val="5F1A1F"/>
              </a:solidFill>
              <a:latin typeface="Open Sans Bold"/>
            </a:endParaRPr>
          </a:p>
          <a:p>
            <a:pPr marL="0" lvl="0" indent="0">
              <a:lnSpc>
                <a:spcPts val="2973"/>
              </a:lnSpc>
              <a:spcBef>
                <a:spcPct val="0"/>
              </a:spcBef>
            </a:pPr>
            <a:endParaRPr lang="en-US" sz="2682">
              <a:solidFill>
                <a:srgbClr val="5F1A1F"/>
              </a:solidFill>
              <a:latin typeface="Open Sans Bold"/>
            </a:endParaRPr>
          </a:p>
        </p:txBody>
      </p:sp>
      <p:sp>
        <p:nvSpPr>
          <p:cNvPr id="12" name="TextBox 12"/>
          <p:cNvSpPr txBox="1"/>
          <p:nvPr/>
        </p:nvSpPr>
        <p:spPr>
          <a:xfrm>
            <a:off x="11926360" y="1324459"/>
            <a:ext cx="1501973" cy="714375"/>
          </a:xfrm>
          <a:prstGeom prst="rect">
            <a:avLst/>
          </a:prstGeom>
        </p:spPr>
        <p:txBody>
          <a:bodyPr lIns="0" tIns="0" rIns="0" bIns="0" rtlCol="0" anchor="t">
            <a:spAutoFit/>
          </a:bodyPr>
          <a:lstStyle/>
          <a:p>
            <a:pPr marL="0" lvl="0" indent="0" algn="ctr">
              <a:lnSpc>
                <a:spcPts val="4799"/>
              </a:lnSpc>
              <a:spcBef>
                <a:spcPct val="0"/>
              </a:spcBef>
            </a:pPr>
            <a:r>
              <a:rPr lang="en-US" sz="3999">
                <a:solidFill>
                  <a:srgbClr val="000000"/>
                </a:solidFill>
                <a:latin typeface="Agrandir Bold"/>
              </a:rPr>
              <a:t>Fecha</a:t>
            </a:r>
          </a:p>
        </p:txBody>
      </p:sp>
      <p:sp>
        <p:nvSpPr>
          <p:cNvPr id="13" name="TextBox 13"/>
          <p:cNvSpPr txBox="1"/>
          <p:nvPr/>
        </p:nvSpPr>
        <p:spPr>
          <a:xfrm>
            <a:off x="10424260" y="4429125"/>
            <a:ext cx="3475534"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Responsables</a:t>
            </a:r>
          </a:p>
        </p:txBody>
      </p:sp>
      <p:sp>
        <p:nvSpPr>
          <p:cNvPr id="14" name="TextBox 14"/>
          <p:cNvSpPr txBox="1"/>
          <p:nvPr/>
        </p:nvSpPr>
        <p:spPr>
          <a:xfrm>
            <a:off x="11926360" y="8543925"/>
            <a:ext cx="1816795"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Cursos</a:t>
            </a:r>
          </a:p>
        </p:txBody>
      </p:sp>
      <p:sp>
        <p:nvSpPr>
          <p:cNvPr id="15" name="TextBox 15"/>
          <p:cNvSpPr txBox="1"/>
          <p:nvPr/>
        </p:nvSpPr>
        <p:spPr>
          <a:xfrm>
            <a:off x="13985324" y="1097446"/>
            <a:ext cx="267657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La primera semana de cada mes.</a:t>
            </a:r>
          </a:p>
        </p:txBody>
      </p:sp>
      <p:sp>
        <p:nvSpPr>
          <p:cNvPr id="16" name="TextBox 16"/>
          <p:cNvSpPr txBox="1"/>
          <p:nvPr/>
        </p:nvSpPr>
        <p:spPr>
          <a:xfrm>
            <a:off x="14711292" y="4476750"/>
            <a:ext cx="2892411" cy="1060044"/>
          </a:xfrm>
          <a:prstGeom prst="rect">
            <a:avLst/>
          </a:prstGeom>
        </p:spPr>
        <p:txBody>
          <a:bodyPr lIns="0" tIns="0" rIns="0" bIns="0" rtlCol="0" anchor="t">
            <a:spAutoFit/>
          </a:bodyPr>
          <a:lstStyle/>
          <a:p>
            <a:pPr algn="ctr">
              <a:lnSpc>
                <a:spcPts val="4275"/>
              </a:lnSpc>
              <a:spcBef>
                <a:spcPct val="0"/>
              </a:spcBef>
            </a:pPr>
            <a:r>
              <a:rPr lang="en-US" sz="3053">
                <a:solidFill>
                  <a:srgbClr val="000000"/>
                </a:solidFill>
                <a:latin typeface="Nunito Bold"/>
              </a:rPr>
              <a:t>Todos los docentes .  </a:t>
            </a:r>
          </a:p>
        </p:txBody>
      </p:sp>
      <p:sp>
        <p:nvSpPr>
          <p:cNvPr id="17" name="TextBox 17"/>
          <p:cNvSpPr txBox="1"/>
          <p:nvPr/>
        </p:nvSpPr>
        <p:spPr>
          <a:xfrm>
            <a:off x="14342208" y="7894906"/>
            <a:ext cx="273062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Pre- kínder a Octavo Básico.</a:t>
            </a:r>
          </a:p>
        </p:txBody>
      </p:sp>
      <p:sp>
        <p:nvSpPr>
          <p:cNvPr id="18" name="Freeform 18"/>
          <p:cNvSpPr/>
          <p:nvPr/>
        </p:nvSpPr>
        <p:spPr>
          <a:xfrm>
            <a:off x="3380394" y="7934007"/>
            <a:ext cx="3988174" cy="1759782"/>
          </a:xfrm>
          <a:custGeom>
            <a:avLst/>
            <a:gdLst/>
            <a:ahLst/>
            <a:cxnLst/>
            <a:rect l="l" t="t" r="r" b="b"/>
            <a:pathLst>
              <a:path w="3988174" h="1759782">
                <a:moveTo>
                  <a:pt x="0" y="0"/>
                </a:moveTo>
                <a:lnTo>
                  <a:pt x="3988174" y="0"/>
                </a:lnTo>
                <a:lnTo>
                  <a:pt x="3988174" y="1759782"/>
                </a:lnTo>
                <a:lnTo>
                  <a:pt x="0" y="1759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F5FF"/>
        </a:solidFill>
        <a:effectLst/>
      </p:bgPr>
    </p:bg>
    <p:spTree>
      <p:nvGrpSpPr>
        <p:cNvPr id="1" name=""/>
        <p:cNvGrpSpPr/>
        <p:nvPr/>
      </p:nvGrpSpPr>
      <p:grpSpPr>
        <a:xfrm>
          <a:off x="0" y="0"/>
          <a:ext cx="0" cy="0"/>
          <a:chOff x="0" y="0"/>
          <a:chExt cx="0" cy="0"/>
        </a:xfrm>
      </p:grpSpPr>
      <p:grpSp>
        <p:nvGrpSpPr>
          <p:cNvPr id="2" name="Group 2"/>
          <p:cNvGrpSpPr/>
          <p:nvPr/>
        </p:nvGrpSpPr>
        <p:grpSpPr>
          <a:xfrm>
            <a:off x="0" y="2722861"/>
            <a:ext cx="9796160" cy="4841279"/>
            <a:chOff x="0" y="0"/>
            <a:chExt cx="2580059" cy="1275069"/>
          </a:xfrm>
        </p:grpSpPr>
        <p:sp>
          <p:nvSpPr>
            <p:cNvPr id="3" name="Freeform 3"/>
            <p:cNvSpPr/>
            <p:nvPr/>
          </p:nvSpPr>
          <p:spPr>
            <a:xfrm>
              <a:off x="0" y="0"/>
              <a:ext cx="2580059" cy="1275069"/>
            </a:xfrm>
            <a:custGeom>
              <a:avLst/>
              <a:gdLst/>
              <a:ahLst/>
              <a:cxnLst/>
              <a:rect l="l" t="t" r="r" b="b"/>
              <a:pathLst>
                <a:path w="2580059" h="1275069">
                  <a:moveTo>
                    <a:pt x="40305" y="0"/>
                  </a:moveTo>
                  <a:lnTo>
                    <a:pt x="2539753" y="0"/>
                  </a:lnTo>
                  <a:cubicBezTo>
                    <a:pt x="2550443" y="0"/>
                    <a:pt x="2560695" y="4246"/>
                    <a:pt x="2568254" y="11805"/>
                  </a:cubicBezTo>
                  <a:cubicBezTo>
                    <a:pt x="2575812" y="19364"/>
                    <a:pt x="2580059" y="29616"/>
                    <a:pt x="2580059" y="40305"/>
                  </a:cubicBezTo>
                  <a:lnTo>
                    <a:pt x="2580059" y="1234764"/>
                  </a:lnTo>
                  <a:cubicBezTo>
                    <a:pt x="2580059" y="1245454"/>
                    <a:pt x="2575812" y="1255705"/>
                    <a:pt x="2568254" y="1263264"/>
                  </a:cubicBezTo>
                  <a:cubicBezTo>
                    <a:pt x="2560695" y="1270823"/>
                    <a:pt x="2550443" y="1275069"/>
                    <a:pt x="2539753" y="1275069"/>
                  </a:cubicBezTo>
                  <a:lnTo>
                    <a:pt x="40305" y="1275069"/>
                  </a:lnTo>
                  <a:cubicBezTo>
                    <a:pt x="29616" y="1275069"/>
                    <a:pt x="19364" y="1270823"/>
                    <a:pt x="11805" y="1263264"/>
                  </a:cubicBezTo>
                  <a:cubicBezTo>
                    <a:pt x="4246" y="1255705"/>
                    <a:pt x="0" y="1245454"/>
                    <a:pt x="0" y="1234764"/>
                  </a:cubicBezTo>
                  <a:lnTo>
                    <a:pt x="0" y="40305"/>
                  </a:lnTo>
                  <a:cubicBezTo>
                    <a:pt x="0" y="29616"/>
                    <a:pt x="4246" y="19364"/>
                    <a:pt x="11805" y="11805"/>
                  </a:cubicBezTo>
                  <a:cubicBezTo>
                    <a:pt x="19364" y="4246"/>
                    <a:pt x="29616" y="0"/>
                    <a:pt x="40305" y="0"/>
                  </a:cubicBezTo>
                  <a:close/>
                </a:path>
              </a:pathLst>
            </a:custGeom>
            <a:solidFill>
              <a:srgbClr val="FFFFFF"/>
            </a:solidFill>
          </p:spPr>
        </p:sp>
        <p:sp>
          <p:nvSpPr>
            <p:cNvPr id="4" name="TextBox 4"/>
            <p:cNvSpPr txBox="1"/>
            <p:nvPr/>
          </p:nvSpPr>
          <p:spPr>
            <a:xfrm>
              <a:off x="0" y="-38100"/>
              <a:ext cx="2580059" cy="131316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899794" y="358870"/>
            <a:ext cx="2847634" cy="2844075"/>
          </a:xfrm>
          <a:custGeom>
            <a:avLst/>
            <a:gdLst/>
            <a:ahLst/>
            <a:cxnLst/>
            <a:rect l="l" t="t" r="r" b="b"/>
            <a:pathLst>
              <a:path w="2847634" h="2844075">
                <a:moveTo>
                  <a:pt x="0" y="0"/>
                </a:moveTo>
                <a:lnTo>
                  <a:pt x="2847634" y="0"/>
                </a:lnTo>
                <a:lnTo>
                  <a:pt x="2847634" y="2844074"/>
                </a:lnTo>
                <a:lnTo>
                  <a:pt x="0" y="2844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225198" y="3650619"/>
            <a:ext cx="3864598" cy="3434661"/>
          </a:xfrm>
          <a:custGeom>
            <a:avLst/>
            <a:gdLst/>
            <a:ahLst/>
            <a:cxnLst/>
            <a:rect l="l" t="t" r="r" b="b"/>
            <a:pathLst>
              <a:path w="3864598" h="3434661">
                <a:moveTo>
                  <a:pt x="0" y="0"/>
                </a:moveTo>
                <a:lnTo>
                  <a:pt x="3864598" y="0"/>
                </a:lnTo>
                <a:lnTo>
                  <a:pt x="3864598" y="3434662"/>
                </a:lnTo>
                <a:lnTo>
                  <a:pt x="0" y="34346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4225198" y="7390081"/>
            <a:ext cx="2847634" cy="284763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744196" y="529121"/>
            <a:ext cx="5186264" cy="1571625"/>
          </a:xfrm>
          <a:prstGeom prst="rect">
            <a:avLst/>
          </a:prstGeom>
        </p:spPr>
        <p:txBody>
          <a:bodyPr lIns="0" tIns="0" rIns="0" bIns="0" rtlCol="0" anchor="t">
            <a:spAutoFit/>
          </a:bodyPr>
          <a:lstStyle/>
          <a:p>
            <a:pPr marL="0" lvl="0" indent="0" algn="ctr">
              <a:lnSpc>
                <a:spcPts val="10441"/>
              </a:lnSpc>
              <a:spcBef>
                <a:spcPct val="0"/>
              </a:spcBef>
            </a:pPr>
            <a:r>
              <a:rPr lang="en-US" sz="8701">
                <a:solidFill>
                  <a:srgbClr val="000000"/>
                </a:solidFill>
                <a:latin typeface="Agrandir Bold"/>
              </a:rPr>
              <a:t>Acciones </a:t>
            </a:r>
          </a:p>
        </p:txBody>
      </p:sp>
      <p:sp>
        <p:nvSpPr>
          <p:cNvPr id="11" name="TextBox 11"/>
          <p:cNvSpPr txBox="1"/>
          <p:nvPr/>
        </p:nvSpPr>
        <p:spPr>
          <a:xfrm>
            <a:off x="179461" y="3216256"/>
            <a:ext cx="9435174" cy="3768764"/>
          </a:xfrm>
          <a:prstGeom prst="rect">
            <a:avLst/>
          </a:prstGeom>
        </p:spPr>
        <p:txBody>
          <a:bodyPr lIns="0" tIns="0" rIns="0" bIns="0" rtlCol="0" anchor="t">
            <a:spAutoFit/>
          </a:bodyPr>
          <a:lstStyle/>
          <a:p>
            <a:pPr>
              <a:lnSpc>
                <a:spcPts val="4023"/>
              </a:lnSpc>
            </a:pPr>
            <a:endParaRPr/>
          </a:p>
          <a:p>
            <a:pPr>
              <a:lnSpc>
                <a:spcPts val="4023"/>
              </a:lnSpc>
            </a:pPr>
            <a:r>
              <a:rPr lang="en-US" sz="2682">
                <a:solidFill>
                  <a:srgbClr val="C01E25"/>
                </a:solidFill>
                <a:latin typeface="Open Sans Bold"/>
              </a:rPr>
              <a:t>Forma de dirigirse entre la comunidad educativa </a:t>
            </a:r>
          </a:p>
          <a:p>
            <a:pPr>
              <a:lnSpc>
                <a:spcPts val="4023"/>
              </a:lnSpc>
            </a:pPr>
            <a:r>
              <a:rPr lang="en-US" sz="2682">
                <a:solidFill>
                  <a:srgbClr val="5F1A1F"/>
                </a:solidFill>
                <a:latin typeface="Open Sans Bold"/>
              </a:rPr>
              <a:t>-Toda la comunidad educativa debe referirse a los profesores, inspectores, auxiliares y asistentes de la educación como Miss en el caso de las mujeres y Mister en el caso de los varones. </a:t>
            </a:r>
          </a:p>
          <a:p>
            <a:pPr>
              <a:lnSpc>
                <a:spcPts val="2973"/>
              </a:lnSpc>
            </a:pPr>
            <a:endParaRPr lang="en-US" sz="2682">
              <a:solidFill>
                <a:srgbClr val="5F1A1F"/>
              </a:solidFill>
              <a:latin typeface="Open Sans Bold"/>
            </a:endParaRPr>
          </a:p>
          <a:p>
            <a:pPr marL="0" lvl="0" indent="0">
              <a:lnSpc>
                <a:spcPts val="2973"/>
              </a:lnSpc>
              <a:spcBef>
                <a:spcPct val="0"/>
              </a:spcBef>
            </a:pPr>
            <a:endParaRPr lang="en-US" sz="2682">
              <a:solidFill>
                <a:srgbClr val="5F1A1F"/>
              </a:solidFill>
              <a:latin typeface="Open Sans Bold"/>
            </a:endParaRPr>
          </a:p>
        </p:txBody>
      </p:sp>
      <p:sp>
        <p:nvSpPr>
          <p:cNvPr id="12" name="TextBox 12"/>
          <p:cNvSpPr txBox="1"/>
          <p:nvPr/>
        </p:nvSpPr>
        <p:spPr>
          <a:xfrm>
            <a:off x="11926360" y="1324459"/>
            <a:ext cx="1501973" cy="714375"/>
          </a:xfrm>
          <a:prstGeom prst="rect">
            <a:avLst/>
          </a:prstGeom>
        </p:spPr>
        <p:txBody>
          <a:bodyPr lIns="0" tIns="0" rIns="0" bIns="0" rtlCol="0" anchor="t">
            <a:spAutoFit/>
          </a:bodyPr>
          <a:lstStyle/>
          <a:p>
            <a:pPr marL="0" lvl="0" indent="0" algn="ctr">
              <a:lnSpc>
                <a:spcPts val="4799"/>
              </a:lnSpc>
              <a:spcBef>
                <a:spcPct val="0"/>
              </a:spcBef>
            </a:pPr>
            <a:r>
              <a:rPr lang="en-US" sz="3999">
                <a:solidFill>
                  <a:srgbClr val="000000"/>
                </a:solidFill>
                <a:latin typeface="Agrandir Bold"/>
              </a:rPr>
              <a:t>Fecha</a:t>
            </a:r>
          </a:p>
        </p:txBody>
      </p:sp>
      <p:sp>
        <p:nvSpPr>
          <p:cNvPr id="13" name="TextBox 13"/>
          <p:cNvSpPr txBox="1"/>
          <p:nvPr/>
        </p:nvSpPr>
        <p:spPr>
          <a:xfrm>
            <a:off x="10424260" y="4429125"/>
            <a:ext cx="3475534"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Responsables</a:t>
            </a:r>
          </a:p>
        </p:txBody>
      </p:sp>
      <p:sp>
        <p:nvSpPr>
          <p:cNvPr id="14" name="TextBox 14"/>
          <p:cNvSpPr txBox="1"/>
          <p:nvPr/>
        </p:nvSpPr>
        <p:spPr>
          <a:xfrm>
            <a:off x="11926360" y="8543925"/>
            <a:ext cx="1816795" cy="714375"/>
          </a:xfrm>
          <a:prstGeom prst="rect">
            <a:avLst/>
          </a:prstGeom>
        </p:spPr>
        <p:txBody>
          <a:bodyPr lIns="0" tIns="0" rIns="0" bIns="0" rtlCol="0" anchor="t">
            <a:spAutoFit/>
          </a:bodyPr>
          <a:lstStyle/>
          <a:p>
            <a:pPr marL="0" lvl="0" indent="0" algn="ctr">
              <a:lnSpc>
                <a:spcPts val="4802"/>
              </a:lnSpc>
              <a:spcBef>
                <a:spcPct val="0"/>
              </a:spcBef>
            </a:pPr>
            <a:r>
              <a:rPr lang="en-US" sz="4001">
                <a:solidFill>
                  <a:srgbClr val="000000"/>
                </a:solidFill>
                <a:latin typeface="Agrandir Bold"/>
              </a:rPr>
              <a:t>Cursos</a:t>
            </a:r>
          </a:p>
        </p:txBody>
      </p:sp>
      <p:sp>
        <p:nvSpPr>
          <p:cNvPr id="15" name="TextBox 15"/>
          <p:cNvSpPr txBox="1"/>
          <p:nvPr/>
        </p:nvSpPr>
        <p:spPr>
          <a:xfrm>
            <a:off x="13985324" y="1097446"/>
            <a:ext cx="267657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Todos los días de clases.</a:t>
            </a:r>
          </a:p>
        </p:txBody>
      </p:sp>
      <p:sp>
        <p:nvSpPr>
          <p:cNvPr id="16" name="TextBox 16"/>
          <p:cNvSpPr txBox="1"/>
          <p:nvPr/>
        </p:nvSpPr>
        <p:spPr>
          <a:xfrm>
            <a:off x="14709419" y="4009987"/>
            <a:ext cx="2892411" cy="1600277"/>
          </a:xfrm>
          <a:prstGeom prst="rect">
            <a:avLst/>
          </a:prstGeom>
        </p:spPr>
        <p:txBody>
          <a:bodyPr lIns="0" tIns="0" rIns="0" bIns="0" rtlCol="0" anchor="t">
            <a:spAutoFit/>
          </a:bodyPr>
          <a:lstStyle/>
          <a:p>
            <a:pPr algn="ctr">
              <a:lnSpc>
                <a:spcPts val="4275"/>
              </a:lnSpc>
              <a:spcBef>
                <a:spcPct val="0"/>
              </a:spcBef>
            </a:pPr>
            <a:r>
              <a:rPr lang="en-US" sz="3053">
                <a:solidFill>
                  <a:srgbClr val="000000"/>
                </a:solidFill>
                <a:latin typeface="Nunito Bold"/>
              </a:rPr>
              <a:t>Toda la comunnidad educativa </a:t>
            </a:r>
          </a:p>
        </p:txBody>
      </p:sp>
      <p:sp>
        <p:nvSpPr>
          <p:cNvPr id="17" name="TextBox 17"/>
          <p:cNvSpPr txBox="1"/>
          <p:nvPr/>
        </p:nvSpPr>
        <p:spPr>
          <a:xfrm>
            <a:off x="14342208" y="7894906"/>
            <a:ext cx="2730624" cy="18256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Nunito Bold"/>
              </a:rPr>
              <a:t>Pre- kínder a Octavo Básico.</a:t>
            </a:r>
          </a:p>
        </p:txBody>
      </p:sp>
      <p:sp>
        <p:nvSpPr>
          <p:cNvPr id="18" name="Freeform 18"/>
          <p:cNvSpPr/>
          <p:nvPr/>
        </p:nvSpPr>
        <p:spPr>
          <a:xfrm>
            <a:off x="2343241" y="7934007"/>
            <a:ext cx="3988174" cy="1759782"/>
          </a:xfrm>
          <a:custGeom>
            <a:avLst/>
            <a:gdLst/>
            <a:ahLst/>
            <a:cxnLst/>
            <a:rect l="l" t="t" r="r" b="b"/>
            <a:pathLst>
              <a:path w="3988174" h="1759782">
                <a:moveTo>
                  <a:pt x="0" y="0"/>
                </a:moveTo>
                <a:lnTo>
                  <a:pt x="3988174" y="0"/>
                </a:lnTo>
                <a:lnTo>
                  <a:pt x="3988174" y="1759782"/>
                </a:lnTo>
                <a:lnTo>
                  <a:pt x="0" y="17597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719</Words>
  <Application>Microsoft Office PowerPoint</Application>
  <PresentationFormat>Personalizado</PresentationFormat>
  <Paragraphs>92</Paragraphs>
  <Slides>10</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Agrandir Bold</vt:lpstr>
      <vt:lpstr>Calibri</vt:lpstr>
      <vt:lpstr>Agrandir Ultra-Bold</vt:lpstr>
      <vt:lpstr>Nunito Bold</vt:lpstr>
      <vt:lpstr>Open Sans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Red Brown Illustrative English Understanding Context Presentation</dc:title>
  <dc:creator>Hp</dc:creator>
  <cp:lastModifiedBy>Hp</cp:lastModifiedBy>
  <cp:revision>1</cp:revision>
  <dcterms:created xsi:type="dcterms:W3CDTF">2006-08-16T00:00:00Z</dcterms:created>
  <dcterms:modified xsi:type="dcterms:W3CDTF">2024-01-31T00:34:47Z</dcterms:modified>
  <dc:identifier>DAF4Fthe4o8</dc:identifier>
</cp:coreProperties>
</file>